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1" r:id="rId1"/>
    <p:sldMasterId id="2147483659" r:id="rId2"/>
    <p:sldMasterId id="2147483660" r:id="rId3"/>
  </p:sldMasterIdLst>
  <p:notesMasterIdLst>
    <p:notesMasterId r:id="rId17"/>
  </p:notesMasterIdLst>
  <p:sldIdLst>
    <p:sldId id="286" r:id="rId4"/>
    <p:sldId id="414" r:id="rId5"/>
    <p:sldId id="394" r:id="rId6"/>
    <p:sldId id="397" r:id="rId7"/>
    <p:sldId id="407" r:id="rId8"/>
    <p:sldId id="410" r:id="rId9"/>
    <p:sldId id="413" r:id="rId10"/>
    <p:sldId id="403" r:id="rId11"/>
    <p:sldId id="404" r:id="rId12"/>
    <p:sldId id="406" r:id="rId13"/>
    <p:sldId id="289" r:id="rId14"/>
    <p:sldId id="282" r:id="rId15"/>
    <p:sldId id="374" r:id="rId16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00066"/>
    <a:srgbClr val="33CCCC"/>
    <a:srgbClr val="FF00FF"/>
    <a:srgbClr val="FFFF99"/>
    <a:srgbClr val="FF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99" autoAdjust="0"/>
  </p:normalViewPr>
  <p:slideViewPr>
    <p:cSldViewPr snapToGrid="0">
      <p:cViewPr varScale="1">
        <p:scale>
          <a:sx n="121" d="100"/>
          <a:sy n="121" d="100"/>
        </p:scale>
        <p:origin x="13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7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8EB03B4-1927-4247-85A2-4219290B25E7}" type="datetimeFigureOut">
              <a:rPr lang="en-US"/>
              <a:pPr>
                <a:defRPr/>
              </a:pPr>
              <a:t>5/11/2017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/>
            </a:lvl1pPr>
          </a:lstStyle>
          <a:p>
            <a:pPr>
              <a:defRPr/>
            </a:pPr>
            <a:fld id="{699FA8BD-8709-4D1C-9BED-8BA55FB82E5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54851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5339EC-B5F0-40ED-AF54-8127F47B9E3F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08F907B-0FEF-4509-A6D8-A3A3B398854A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208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B8C1D12-ACF4-4B5B-9267-75E4171385F0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180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F876CD5E-BE8C-4FDF-91A1-475EFF58B132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4466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7C17429-50DD-44E2-B648-A5113A6E86BF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4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61BDD93-1205-46FB-B792-0690C81161AD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9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05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7C80FD-0721-4AA8-BBE0-40026911199A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11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93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0333D3E-ACB4-462A-B130-AED0AD79594E}" type="slidenum">
              <a:rPr lang="en-GB" altLang="en-US" smtClean="0">
                <a:latin typeface="Comic Sans MS" panose="030F0702030302020204" pitchFamily="66" charset="0"/>
              </a:rPr>
              <a:pPr>
                <a:spcBef>
                  <a:spcPct val="0"/>
                </a:spcBef>
              </a:pPr>
              <a:t>12</a:t>
            </a:fld>
            <a:endParaRPr lang="en-GB" alt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315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83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788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6"/>
          <p:cNvSpPr>
            <a:spLocks noChangeArrowheads="1"/>
          </p:cNvSpPr>
          <p:nvPr userDrawn="1"/>
        </p:nvSpPr>
        <p:spPr bwMode="auto">
          <a:xfrm>
            <a:off x="2871788" y="185738"/>
            <a:ext cx="330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468313" indent="-468313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/>
              <a:t>Finding the Mean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3114675" y="119063"/>
            <a:ext cx="28956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marL="468313" indent="-468313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/>
              <a:t>Finding the Mean</a:t>
            </a:r>
          </a:p>
        </p:txBody>
      </p:sp>
      <p:sp>
        <p:nvSpPr>
          <p:cNvPr id="6" name="AutoShape 3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7866063" y="6537325"/>
            <a:ext cx="430212" cy="319088"/>
          </a:xfrm>
          <a:prstGeom prst="actionButtonBackPrevious">
            <a:avLst/>
          </a:prstGeom>
          <a:solidFill>
            <a:schemeClr val="bg1"/>
          </a:soli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en-GB"/>
          </a:p>
        </p:txBody>
      </p:sp>
      <p:sp>
        <p:nvSpPr>
          <p:cNvPr id="7" name="AutoShape 5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8308975" y="6537325"/>
            <a:ext cx="430213" cy="319088"/>
          </a:xfrm>
          <a:prstGeom prst="actionButtonForwardNext">
            <a:avLst/>
          </a:prstGeom>
          <a:solidFill>
            <a:schemeClr val="bg1"/>
          </a:soli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en-GB"/>
          </a:p>
        </p:txBody>
      </p:sp>
      <p:sp>
        <p:nvSpPr>
          <p:cNvPr id="8" name="AutoShape 6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8755063" y="6537325"/>
            <a:ext cx="388937" cy="320675"/>
          </a:xfrm>
          <a:prstGeom prst="actionButtonReturn">
            <a:avLst/>
          </a:prstGeom>
          <a:solidFill>
            <a:schemeClr val="bg1"/>
          </a:solidFill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en-GB"/>
          </a:p>
        </p:txBody>
      </p:sp>
      <p:sp>
        <p:nvSpPr>
          <p:cNvPr id="2054" name="Rectangle 1"/>
          <p:cNvSpPr>
            <a:spLocks noChangeArrowheads="1"/>
          </p:cNvSpPr>
          <p:nvPr userDrawn="1"/>
        </p:nvSpPr>
        <p:spPr bwMode="auto">
          <a:xfrm>
            <a:off x="0" y="0"/>
            <a:ext cx="9144000" cy="6856413"/>
          </a:xfrm>
          <a:prstGeom prst="rect">
            <a:avLst/>
          </a:prstGeom>
          <a:noFill/>
          <a:ln w="635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 userDrawn="1"/>
        </p:nvSpPr>
        <p:spPr bwMode="auto">
          <a:xfrm>
            <a:off x="0" y="0"/>
            <a:ext cx="9144000" cy="6856413"/>
          </a:xfrm>
          <a:prstGeom prst="rect">
            <a:avLst/>
          </a:prstGeom>
          <a:noFill/>
          <a:ln w="635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slide" Target="slide10.xml"/><Relationship Id="rId7" Type="http://schemas.openxmlformats.org/officeDocument/2006/relationships/image" Target="../media/image21.wmf"/><Relationship Id="rId12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png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2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ample%202%20Statistics%20The%20Mean%20with%20frequencies%20Excel.xlsx#Mean!A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8.bin"/><Relationship Id="rId4" Type="http://schemas.openxmlformats.org/officeDocument/2006/relationships/slide" Target="slide8.xml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Sample%202%20Statistics%20The%20Mean%20with%20frequencies%20Excel.xlsx#Solutions!A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1117600" y="2362200"/>
            <a:ext cx="6883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600" dirty="0">
                <a:solidFill>
                  <a:srgbClr val="211D69"/>
                </a:solidFill>
              </a:rPr>
              <a:t>The Mean for Frequency and Grouped Data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6645275" y="6003925"/>
            <a:ext cx="1881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600">
                <a:solidFill>
                  <a:srgbClr val="000066"/>
                </a:solidFill>
              </a:rPr>
              <a:t>© Christine Crisp</a:t>
            </a:r>
          </a:p>
        </p:txBody>
      </p:sp>
      <p:grpSp>
        <p:nvGrpSpPr>
          <p:cNvPr id="5124" name="Group 13"/>
          <p:cNvGrpSpPr>
            <a:grpSpLocks/>
          </p:cNvGrpSpPr>
          <p:nvPr/>
        </p:nvGrpSpPr>
        <p:grpSpPr bwMode="auto">
          <a:xfrm>
            <a:off x="1371600" y="381000"/>
            <a:ext cx="6553200" cy="1600200"/>
            <a:chOff x="864" y="336"/>
            <a:chExt cx="4128" cy="960"/>
          </a:xfrm>
        </p:grpSpPr>
        <p:sp>
          <p:nvSpPr>
            <p:cNvPr id="5125" name="AutoShape 14"/>
            <p:cNvSpPr>
              <a:spLocks noChangeArrowheads="1"/>
            </p:cNvSpPr>
            <p:nvPr/>
          </p:nvSpPr>
          <p:spPr bwMode="auto">
            <a:xfrm>
              <a:off x="864" y="336"/>
              <a:ext cx="4128" cy="9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44399" name="AutoShape 15"/>
            <p:cNvSpPr>
              <a:spLocks noChangeArrowheads="1"/>
            </p:cNvSpPr>
            <p:nvPr/>
          </p:nvSpPr>
          <p:spPr bwMode="auto">
            <a:xfrm>
              <a:off x="888" y="384"/>
              <a:ext cx="4080" cy="912"/>
            </a:xfrm>
            <a:prstGeom prst="roundRect">
              <a:avLst>
                <a:gd name="adj" fmla="val 21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b"/>
            <a:lstStyle/>
            <a:p>
              <a:pPr algn="ctr" eaLnBrk="1" hangingPunct="1">
                <a:defRPr/>
              </a:pPr>
              <a:r>
                <a:rPr lang="en-GB" sz="4000" dirty="0">
                  <a:solidFill>
                    <a:srgbClr val="211D69"/>
                  </a:solidFill>
                </a:rPr>
                <a:t>“Teach A Level Maths”</a:t>
              </a:r>
              <a:br>
                <a:rPr lang="en-GB" sz="4000" dirty="0">
                  <a:solidFill>
                    <a:srgbClr val="211D69"/>
                  </a:solidFill>
                </a:rPr>
              </a:br>
              <a:r>
                <a:rPr lang="en-GB" sz="4000" dirty="0">
                  <a:solidFill>
                    <a:srgbClr val="211D69"/>
                  </a:solidFill>
                </a:rPr>
                <a:t>Yr1/AS Statistics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AutoShape 2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33375" y="684213"/>
            <a:ext cx="1539875" cy="4365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 dirty="0">
                <a:hlinkClick r:id="rId3" action="ppaction://hlinksldjump"/>
              </a:rPr>
              <a:t>Solutions</a:t>
            </a:r>
            <a:r>
              <a:rPr lang="en-GB" altLang="en-US" sz="2200" dirty="0"/>
              <a:t>:</a:t>
            </a:r>
          </a:p>
        </p:txBody>
      </p:sp>
      <p:sp>
        <p:nvSpPr>
          <p:cNvPr id="591947" name="Line 75"/>
          <p:cNvSpPr>
            <a:spLocks noChangeShapeType="1"/>
          </p:cNvSpPr>
          <p:nvPr/>
        </p:nvSpPr>
        <p:spPr bwMode="auto">
          <a:xfrm>
            <a:off x="392113" y="2586038"/>
            <a:ext cx="84010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1950" name="Line 78"/>
          <p:cNvSpPr>
            <a:spLocks noChangeShapeType="1"/>
          </p:cNvSpPr>
          <p:nvPr/>
        </p:nvSpPr>
        <p:spPr bwMode="auto">
          <a:xfrm>
            <a:off x="436563" y="4959350"/>
            <a:ext cx="84010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409575" y="1270000"/>
            <a:ext cx="2884488" cy="928688"/>
            <a:chOff x="258" y="800"/>
            <a:chExt cx="1817" cy="585"/>
          </a:xfrm>
        </p:grpSpPr>
        <p:sp>
          <p:nvSpPr>
            <p:cNvPr id="36904" name="Text Box 4"/>
            <p:cNvSpPr txBox="1">
              <a:spLocks noChangeArrowheads="1"/>
            </p:cNvSpPr>
            <p:nvPr/>
          </p:nvSpPr>
          <p:spPr bwMode="auto">
            <a:xfrm>
              <a:off x="258" y="814"/>
              <a:ext cx="351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1. </a:t>
              </a:r>
            </a:p>
          </p:txBody>
        </p:sp>
        <p:sp>
          <p:nvSpPr>
            <p:cNvPr id="36905" name="Text Box 5"/>
            <p:cNvSpPr txBox="1">
              <a:spLocks noChangeArrowheads="1"/>
            </p:cNvSpPr>
            <p:nvPr/>
          </p:nvSpPr>
          <p:spPr bwMode="auto">
            <a:xfrm>
              <a:off x="724" y="800"/>
              <a:ext cx="135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400" dirty="0">
                  <a:latin typeface="Times New Roman" panose="02020603050405020304" pitchFamily="18" charset="0"/>
                </a:rPr>
                <a:t>5, 7, 11, 13, 14</a:t>
              </a:r>
            </a:p>
          </p:txBody>
        </p:sp>
        <p:sp>
          <p:nvSpPr>
            <p:cNvPr id="36906" name="Text Box 80"/>
            <p:cNvSpPr txBox="1">
              <a:spLocks noChangeArrowheads="1"/>
            </p:cNvSpPr>
            <p:nvPr/>
          </p:nvSpPr>
          <p:spPr bwMode="auto">
            <a:xfrm>
              <a:off x="339" y="1116"/>
              <a:ext cx="92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Solution: </a:t>
              </a:r>
            </a:p>
          </p:txBody>
        </p:sp>
      </p:grpSp>
      <p:graphicFrame>
        <p:nvGraphicFramePr>
          <p:cNvPr id="591953" name="Object 81"/>
          <p:cNvGraphicFramePr>
            <a:graphicFrameLocks noChangeAspect="1"/>
          </p:cNvGraphicFramePr>
          <p:nvPr/>
        </p:nvGraphicFramePr>
        <p:xfrm>
          <a:off x="3227388" y="1495425"/>
          <a:ext cx="14351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87" name="Equation" r:id="rId4" imgW="634725" imgH="380835" progId="Equation.3">
                  <p:embed/>
                </p:oleObj>
              </mc:Choice>
              <mc:Fallback>
                <p:oleObj name="Equation" r:id="rId4" imgW="634725" imgH="380835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7388" y="1495425"/>
                        <a:ext cx="143510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1954" name="Object 82"/>
          <p:cNvGraphicFramePr>
            <a:graphicFrameLocks noChangeAspect="1"/>
          </p:cNvGraphicFramePr>
          <p:nvPr/>
        </p:nvGraphicFramePr>
        <p:xfrm>
          <a:off x="1995488" y="3830638"/>
          <a:ext cx="1577975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88" name="Equation" r:id="rId6" imgW="698197" imgH="431613" progId="Equation.3">
                  <p:embed/>
                </p:oleObj>
              </mc:Choice>
              <mc:Fallback>
                <p:oleObj name="Equation" r:id="rId6" imgW="698197" imgH="431613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5488" y="3830638"/>
                        <a:ext cx="1577975" cy="97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1955" name="Object 83"/>
          <p:cNvGraphicFramePr>
            <a:graphicFrameLocks noChangeAspect="1"/>
          </p:cNvGraphicFramePr>
          <p:nvPr/>
        </p:nvGraphicFramePr>
        <p:xfrm>
          <a:off x="4656138" y="1782763"/>
          <a:ext cx="40163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89" name="Equation" r:id="rId8" imgW="177492" imgH="164814" progId="Equation.3">
                  <p:embed/>
                </p:oleObj>
              </mc:Choice>
              <mc:Fallback>
                <p:oleObj name="Equation" r:id="rId8" imgW="177492" imgH="164814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1782763"/>
                        <a:ext cx="401637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474663" y="2706688"/>
            <a:ext cx="5314950" cy="1800225"/>
            <a:chOff x="299" y="1705"/>
            <a:chExt cx="3348" cy="1134"/>
          </a:xfrm>
        </p:grpSpPr>
        <p:sp>
          <p:nvSpPr>
            <p:cNvPr id="36877" name="Text Box 6"/>
            <p:cNvSpPr txBox="1">
              <a:spLocks noChangeArrowheads="1"/>
            </p:cNvSpPr>
            <p:nvPr/>
          </p:nvSpPr>
          <p:spPr bwMode="auto">
            <a:xfrm>
              <a:off x="299" y="1705"/>
              <a:ext cx="351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2. </a:t>
              </a:r>
            </a:p>
          </p:txBody>
        </p:sp>
        <p:sp>
          <p:nvSpPr>
            <p:cNvPr id="36878" name="Rectangle 8"/>
            <p:cNvSpPr>
              <a:spLocks noChangeArrowheads="1"/>
            </p:cNvSpPr>
            <p:nvPr/>
          </p:nvSpPr>
          <p:spPr bwMode="auto">
            <a:xfrm>
              <a:off x="3245" y="2054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36879" name="Rectangle 9"/>
            <p:cNvSpPr>
              <a:spLocks noChangeArrowheads="1"/>
            </p:cNvSpPr>
            <p:nvPr/>
          </p:nvSpPr>
          <p:spPr bwMode="auto">
            <a:xfrm>
              <a:off x="2844" y="2054"/>
              <a:ext cx="40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36880" name="Rectangle 10"/>
            <p:cNvSpPr>
              <a:spLocks noChangeArrowheads="1"/>
            </p:cNvSpPr>
            <p:nvPr/>
          </p:nvSpPr>
          <p:spPr bwMode="auto">
            <a:xfrm>
              <a:off x="2442" y="2054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17</a:t>
              </a:r>
            </a:p>
          </p:txBody>
        </p:sp>
        <p:sp>
          <p:nvSpPr>
            <p:cNvPr id="36881" name="Rectangle 11"/>
            <p:cNvSpPr>
              <a:spLocks noChangeArrowheads="1"/>
            </p:cNvSpPr>
            <p:nvPr/>
          </p:nvSpPr>
          <p:spPr bwMode="auto">
            <a:xfrm>
              <a:off x="2041" y="2054"/>
              <a:ext cx="40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13</a:t>
              </a:r>
            </a:p>
          </p:txBody>
        </p:sp>
        <p:sp>
          <p:nvSpPr>
            <p:cNvPr id="36882" name="Rectangle 12"/>
            <p:cNvSpPr>
              <a:spLocks noChangeArrowheads="1"/>
            </p:cNvSpPr>
            <p:nvPr/>
          </p:nvSpPr>
          <p:spPr bwMode="auto">
            <a:xfrm>
              <a:off x="1639" y="2054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36883" name="Rectangle 13"/>
            <p:cNvSpPr>
              <a:spLocks noChangeArrowheads="1"/>
            </p:cNvSpPr>
            <p:nvPr/>
          </p:nvSpPr>
          <p:spPr bwMode="auto">
            <a:xfrm>
              <a:off x="1238" y="2054"/>
              <a:ext cx="40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6884" name="Rectangle 14"/>
            <p:cNvSpPr>
              <a:spLocks noChangeArrowheads="1"/>
            </p:cNvSpPr>
            <p:nvPr/>
          </p:nvSpPr>
          <p:spPr bwMode="auto">
            <a:xfrm>
              <a:off x="836" y="2054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 i="1">
                  <a:latin typeface="Times New Roman" panose="02020603050405020304" pitchFamily="18" charset="0"/>
                </a:rPr>
                <a:t>f</a:t>
              </a:r>
            </a:p>
          </p:txBody>
        </p:sp>
        <p:sp>
          <p:nvSpPr>
            <p:cNvPr id="36885" name="Rectangle 15"/>
            <p:cNvSpPr>
              <a:spLocks noChangeArrowheads="1"/>
            </p:cNvSpPr>
            <p:nvPr/>
          </p:nvSpPr>
          <p:spPr bwMode="auto">
            <a:xfrm>
              <a:off x="3245" y="1767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36886" name="Rectangle 16"/>
            <p:cNvSpPr>
              <a:spLocks noChangeArrowheads="1"/>
            </p:cNvSpPr>
            <p:nvPr/>
          </p:nvSpPr>
          <p:spPr bwMode="auto">
            <a:xfrm>
              <a:off x="2844" y="1767"/>
              <a:ext cx="40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36887" name="Rectangle 17"/>
            <p:cNvSpPr>
              <a:spLocks noChangeArrowheads="1"/>
            </p:cNvSpPr>
            <p:nvPr/>
          </p:nvSpPr>
          <p:spPr bwMode="auto">
            <a:xfrm>
              <a:off x="2442" y="1767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36888" name="Rectangle 18"/>
            <p:cNvSpPr>
              <a:spLocks noChangeArrowheads="1"/>
            </p:cNvSpPr>
            <p:nvPr/>
          </p:nvSpPr>
          <p:spPr bwMode="auto">
            <a:xfrm>
              <a:off x="2041" y="1767"/>
              <a:ext cx="40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36889" name="Rectangle 19"/>
            <p:cNvSpPr>
              <a:spLocks noChangeArrowheads="1"/>
            </p:cNvSpPr>
            <p:nvPr/>
          </p:nvSpPr>
          <p:spPr bwMode="auto">
            <a:xfrm>
              <a:off x="1639" y="1767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6890" name="Rectangle 20"/>
            <p:cNvSpPr>
              <a:spLocks noChangeArrowheads="1"/>
            </p:cNvSpPr>
            <p:nvPr/>
          </p:nvSpPr>
          <p:spPr bwMode="auto">
            <a:xfrm>
              <a:off x="1238" y="1767"/>
              <a:ext cx="40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6891" name="Rectangle 21"/>
            <p:cNvSpPr>
              <a:spLocks noChangeArrowheads="1"/>
            </p:cNvSpPr>
            <p:nvPr/>
          </p:nvSpPr>
          <p:spPr bwMode="auto">
            <a:xfrm>
              <a:off x="836" y="1767"/>
              <a:ext cx="40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GB" altLang="en-US" sz="2400" i="1">
                  <a:latin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36892" name="Line 22"/>
            <p:cNvSpPr>
              <a:spLocks noChangeShapeType="1"/>
            </p:cNvSpPr>
            <p:nvPr/>
          </p:nvSpPr>
          <p:spPr bwMode="auto">
            <a:xfrm>
              <a:off x="836" y="1767"/>
              <a:ext cx="2811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3" name="Line 23"/>
            <p:cNvSpPr>
              <a:spLocks noChangeShapeType="1"/>
            </p:cNvSpPr>
            <p:nvPr/>
          </p:nvSpPr>
          <p:spPr bwMode="auto">
            <a:xfrm>
              <a:off x="836" y="2054"/>
              <a:ext cx="281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4" name="Line 24"/>
            <p:cNvSpPr>
              <a:spLocks noChangeShapeType="1"/>
            </p:cNvSpPr>
            <p:nvPr/>
          </p:nvSpPr>
          <p:spPr bwMode="auto">
            <a:xfrm>
              <a:off x="836" y="2341"/>
              <a:ext cx="2811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5" name="Line 25"/>
            <p:cNvSpPr>
              <a:spLocks noChangeShapeType="1"/>
            </p:cNvSpPr>
            <p:nvPr/>
          </p:nvSpPr>
          <p:spPr bwMode="auto">
            <a:xfrm>
              <a:off x="836" y="1767"/>
              <a:ext cx="0" cy="57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6" name="Line 26"/>
            <p:cNvSpPr>
              <a:spLocks noChangeShapeType="1"/>
            </p:cNvSpPr>
            <p:nvPr/>
          </p:nvSpPr>
          <p:spPr bwMode="auto">
            <a:xfrm>
              <a:off x="1238" y="1767"/>
              <a:ext cx="0" cy="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7" name="Line 27"/>
            <p:cNvSpPr>
              <a:spLocks noChangeShapeType="1"/>
            </p:cNvSpPr>
            <p:nvPr/>
          </p:nvSpPr>
          <p:spPr bwMode="auto">
            <a:xfrm>
              <a:off x="1639" y="1767"/>
              <a:ext cx="0" cy="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8" name="Line 28"/>
            <p:cNvSpPr>
              <a:spLocks noChangeShapeType="1"/>
            </p:cNvSpPr>
            <p:nvPr/>
          </p:nvSpPr>
          <p:spPr bwMode="auto">
            <a:xfrm>
              <a:off x="2041" y="1767"/>
              <a:ext cx="0" cy="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99" name="Line 29"/>
            <p:cNvSpPr>
              <a:spLocks noChangeShapeType="1"/>
            </p:cNvSpPr>
            <p:nvPr/>
          </p:nvSpPr>
          <p:spPr bwMode="auto">
            <a:xfrm>
              <a:off x="2442" y="1767"/>
              <a:ext cx="0" cy="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900" name="Line 30"/>
            <p:cNvSpPr>
              <a:spLocks noChangeShapeType="1"/>
            </p:cNvSpPr>
            <p:nvPr/>
          </p:nvSpPr>
          <p:spPr bwMode="auto">
            <a:xfrm>
              <a:off x="2844" y="1767"/>
              <a:ext cx="0" cy="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901" name="Line 31"/>
            <p:cNvSpPr>
              <a:spLocks noChangeShapeType="1"/>
            </p:cNvSpPr>
            <p:nvPr/>
          </p:nvSpPr>
          <p:spPr bwMode="auto">
            <a:xfrm>
              <a:off x="3245" y="1767"/>
              <a:ext cx="0" cy="5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902" name="Line 32"/>
            <p:cNvSpPr>
              <a:spLocks noChangeShapeType="1"/>
            </p:cNvSpPr>
            <p:nvPr/>
          </p:nvSpPr>
          <p:spPr bwMode="auto">
            <a:xfrm>
              <a:off x="3647" y="1767"/>
              <a:ext cx="0" cy="57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903" name="Text Box 84"/>
            <p:cNvSpPr txBox="1">
              <a:spLocks noChangeArrowheads="1"/>
            </p:cNvSpPr>
            <p:nvPr/>
          </p:nvSpPr>
          <p:spPr bwMode="auto">
            <a:xfrm>
              <a:off x="326" y="2570"/>
              <a:ext cx="92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Solution: </a:t>
              </a:r>
            </a:p>
          </p:txBody>
        </p:sp>
      </p:grpSp>
      <p:graphicFrame>
        <p:nvGraphicFramePr>
          <p:cNvPr id="591957" name="Object 85"/>
          <p:cNvGraphicFramePr>
            <a:graphicFrameLocks noChangeAspect="1"/>
          </p:cNvGraphicFramePr>
          <p:nvPr/>
        </p:nvGraphicFramePr>
        <p:xfrm>
          <a:off x="3602038" y="4127500"/>
          <a:ext cx="247650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0" name="Equation" r:id="rId10" imgW="114151" imgH="152202" progId="Equation.3">
                  <p:embed/>
                </p:oleObj>
              </mc:Choice>
              <mc:Fallback>
                <p:oleObj name="Equation" r:id="rId10" imgW="114151" imgH="152202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2038" y="4127500"/>
                        <a:ext cx="247650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76" name="Picture 89" descr="303931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38" y="166688"/>
            <a:ext cx="1182687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1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6"/>
          <p:cNvGraphicFramePr>
            <a:graphicFrameLocks noChangeAspect="1"/>
          </p:cNvGraphicFramePr>
          <p:nvPr/>
        </p:nvGraphicFramePr>
        <p:xfrm>
          <a:off x="2133600" y="731838"/>
          <a:ext cx="5019675" cy="478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0" name="Photo Editor Photo" r:id="rId4" imgW="7144747" imgH="6811326" progId="MSPhotoEd.3">
                  <p:embed/>
                </p:oleObj>
              </mc:Choice>
              <mc:Fallback>
                <p:oleObj name="Photo Editor Photo" r:id="rId4" imgW="7144747" imgH="6811326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731838"/>
                        <a:ext cx="5019675" cy="478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2"/>
          <p:cNvSpPr>
            <a:spLocks noChangeArrowheads="1"/>
          </p:cNvSpPr>
          <p:nvPr/>
        </p:nvSpPr>
        <p:spPr bwMode="auto">
          <a:xfrm>
            <a:off x="685800" y="1768475"/>
            <a:ext cx="7924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The following slides contain repeats of information on earlier slides, shown without colour, so that they can be printed and photocopied.</a:t>
            </a:r>
          </a:p>
        </p:txBody>
      </p:sp>
      <p:sp>
        <p:nvSpPr>
          <p:cNvPr id="40963" name="Rectangle 53"/>
          <p:cNvSpPr>
            <a:spLocks noChangeArrowheads="1"/>
          </p:cNvSpPr>
          <p:nvPr/>
        </p:nvSpPr>
        <p:spPr bwMode="auto">
          <a:xfrm>
            <a:off x="685800" y="3719513"/>
            <a:ext cx="7924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/>
              <a:t>For most purposes the slides can be printed as “Handouts” with up to </a:t>
            </a:r>
            <a:r>
              <a:rPr lang="en-US" altLang="en-US" sz="2800">
                <a:latin typeface="Times New Roman" panose="02020603050405020304" pitchFamily="18" charset="0"/>
              </a:rPr>
              <a:t>6</a:t>
            </a:r>
            <a:r>
              <a:rPr lang="en-US" altLang="en-US" sz="2800"/>
              <a:t> slides per sheet.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78"/>
          <p:cNvGrpSpPr>
            <a:grpSpLocks/>
          </p:cNvGrpSpPr>
          <p:nvPr/>
        </p:nvGrpSpPr>
        <p:grpSpPr bwMode="auto">
          <a:xfrm>
            <a:off x="336550" y="709613"/>
            <a:ext cx="8435975" cy="5407025"/>
            <a:chOff x="212" y="447"/>
            <a:chExt cx="5314" cy="3406"/>
          </a:xfrm>
        </p:grpSpPr>
        <p:sp>
          <p:nvSpPr>
            <p:cNvPr id="43011" name="Text Box 65"/>
            <p:cNvSpPr txBox="1">
              <a:spLocks noChangeArrowheads="1"/>
            </p:cNvSpPr>
            <p:nvPr/>
          </p:nvSpPr>
          <p:spPr bwMode="auto">
            <a:xfrm>
              <a:off x="2338" y="447"/>
              <a:ext cx="1039" cy="2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SUMMARY</a:t>
              </a:r>
            </a:p>
          </p:txBody>
        </p:sp>
        <p:graphicFrame>
          <p:nvGraphicFramePr>
            <p:cNvPr id="43012" name="Object 67"/>
            <p:cNvGraphicFramePr>
              <a:graphicFrameLocks noChangeAspect="1"/>
            </p:cNvGraphicFramePr>
            <p:nvPr/>
          </p:nvGraphicFramePr>
          <p:xfrm>
            <a:off x="2139" y="933"/>
            <a:ext cx="777" cy="5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109" name="Equation" r:id="rId3" imgW="545863" imgH="393529" progId="Equation.3">
                    <p:embed/>
                  </p:oleObj>
                </mc:Choice>
                <mc:Fallback>
                  <p:oleObj name="Equation" r:id="rId3" imgW="545863" imgH="393529" progId="Equation.3">
                    <p:embed/>
                    <p:pic>
                      <p:nvPicPr>
                        <p:cNvPr id="0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9" y="933"/>
                          <a:ext cx="777" cy="5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3" name="Text Box 68"/>
            <p:cNvSpPr txBox="1">
              <a:spLocks noChangeArrowheads="1"/>
            </p:cNvSpPr>
            <p:nvPr/>
          </p:nvSpPr>
          <p:spPr bwMode="auto">
            <a:xfrm>
              <a:off x="324" y="1115"/>
              <a:ext cx="177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altLang="en-US" sz="2200"/>
                <a:t>For simple data</a:t>
              </a:r>
            </a:p>
          </p:txBody>
        </p:sp>
        <p:sp>
          <p:nvSpPr>
            <p:cNvPr id="43014" name="Text Box 69"/>
            <p:cNvSpPr txBox="1">
              <a:spLocks noChangeArrowheads="1"/>
            </p:cNvSpPr>
            <p:nvPr/>
          </p:nvSpPr>
          <p:spPr bwMode="auto">
            <a:xfrm>
              <a:off x="212" y="715"/>
              <a:ext cx="197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en-GB" altLang="en-US" sz="2200"/>
                <a:t>Finding the Mean:</a:t>
              </a:r>
            </a:p>
          </p:txBody>
        </p:sp>
        <p:graphicFrame>
          <p:nvGraphicFramePr>
            <p:cNvPr id="43015" name="Object 71"/>
            <p:cNvGraphicFramePr>
              <a:graphicFrameLocks noChangeAspect="1"/>
            </p:cNvGraphicFramePr>
            <p:nvPr/>
          </p:nvGraphicFramePr>
          <p:xfrm>
            <a:off x="2461" y="1433"/>
            <a:ext cx="868" cy="6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110" name="Equation" r:id="rId5" imgW="609600" imgH="457200" progId="Equation.3">
                    <p:embed/>
                  </p:oleObj>
                </mc:Choice>
                <mc:Fallback>
                  <p:oleObj name="Equation" r:id="rId5" imgW="609600" imgH="457200" progId="Equation.3">
                    <p:embed/>
                    <p:pic>
                      <p:nvPicPr>
                        <p:cNvPr id="0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1" y="1433"/>
                          <a:ext cx="868" cy="6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6" name="Text Box 72"/>
            <p:cNvSpPr txBox="1">
              <a:spLocks noChangeArrowheads="1"/>
            </p:cNvSpPr>
            <p:nvPr/>
          </p:nvSpPr>
          <p:spPr bwMode="auto">
            <a:xfrm>
              <a:off x="324" y="1611"/>
              <a:ext cx="254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altLang="en-US" sz="2200"/>
                <a:t>For frequency data</a:t>
              </a:r>
            </a:p>
          </p:txBody>
        </p:sp>
        <p:sp>
          <p:nvSpPr>
            <p:cNvPr id="43017" name="Text Box 73"/>
            <p:cNvSpPr txBox="1">
              <a:spLocks noChangeArrowheads="1"/>
            </p:cNvSpPr>
            <p:nvPr/>
          </p:nvSpPr>
          <p:spPr bwMode="auto">
            <a:xfrm>
              <a:off x="340" y="2091"/>
              <a:ext cx="5131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altLang="en-US" sz="2200"/>
                <a:t>For grouped data use the frequency data formula, taking each </a:t>
              </a:r>
              <a:r>
                <a:rPr lang="en-GB" altLang="en-US" sz="2400" i="1">
                  <a:latin typeface="Times New Roman" panose="02020603050405020304" pitchFamily="18" charset="0"/>
                </a:rPr>
                <a:t>x</a:t>
              </a:r>
              <a:r>
                <a:rPr lang="en-GB" altLang="en-US" sz="2200"/>
                <a:t> to be the mid-point of the group.</a:t>
              </a:r>
            </a:p>
          </p:txBody>
        </p:sp>
        <p:sp>
          <p:nvSpPr>
            <p:cNvPr id="43018" name="Text Box 74"/>
            <p:cNvSpPr txBox="1">
              <a:spLocks noChangeArrowheads="1"/>
            </p:cNvSpPr>
            <p:nvPr/>
          </p:nvSpPr>
          <p:spPr bwMode="auto">
            <a:xfrm>
              <a:off x="613" y="2544"/>
              <a:ext cx="47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9713" indent="-239713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( Remember that for ages, the group boundaries are not the same as with other data. )</a:t>
              </a:r>
            </a:p>
          </p:txBody>
        </p:sp>
        <p:sp>
          <p:nvSpPr>
            <p:cNvPr id="43019" name="Text Box 75"/>
            <p:cNvSpPr txBox="1">
              <a:spLocks noChangeArrowheads="1"/>
            </p:cNvSpPr>
            <p:nvPr/>
          </p:nvSpPr>
          <p:spPr bwMode="auto">
            <a:xfrm>
              <a:off x="260" y="3067"/>
              <a:ext cx="5266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en-GB" altLang="en-US" sz="2200"/>
                <a:t>Calculator use:  Enter </a:t>
              </a:r>
              <a:r>
                <a:rPr lang="en-GB" altLang="en-US" sz="2400" i="1">
                  <a:latin typeface="Times New Roman" panose="02020603050405020304" pitchFamily="18" charset="0"/>
                </a:rPr>
                <a:t>x</a:t>
              </a:r>
              <a:r>
                <a:rPr lang="en-GB" altLang="en-US" sz="2200"/>
                <a:t> and </a:t>
              </a:r>
              <a:r>
                <a:rPr lang="en-GB" altLang="en-US" sz="2400" i="1">
                  <a:latin typeface="Times New Roman" panose="02020603050405020304" pitchFamily="18" charset="0"/>
                </a:rPr>
                <a:t>f</a:t>
              </a:r>
              <a:r>
                <a:rPr lang="en-GB" altLang="en-US" sz="2200"/>
                <a:t> values and use statistical functions to find the answer.</a:t>
              </a:r>
            </a:p>
          </p:txBody>
        </p:sp>
        <p:sp>
          <p:nvSpPr>
            <p:cNvPr id="43020" name="Text Box 76"/>
            <p:cNvSpPr txBox="1">
              <a:spLocks noChangeArrowheads="1"/>
            </p:cNvSpPr>
            <p:nvPr/>
          </p:nvSpPr>
          <p:spPr bwMode="auto">
            <a:xfrm>
              <a:off x="276" y="3584"/>
              <a:ext cx="524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en-GB" altLang="en-US" sz="2200"/>
                <a:t>Unless told otherwise, answers are given to 3 s.f. 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72" name="Text Box 8"/>
          <p:cNvSpPr txBox="1">
            <a:spLocks noChangeArrowheads="1"/>
          </p:cNvSpPr>
          <p:nvPr/>
        </p:nvSpPr>
        <p:spPr bwMode="auto">
          <a:xfrm>
            <a:off x="457200" y="622300"/>
            <a:ext cx="84153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Reminder: The arithmetic mean of a set of numbers is the average.</a:t>
            </a:r>
          </a:p>
        </p:txBody>
      </p:sp>
      <p:sp>
        <p:nvSpPr>
          <p:cNvPr id="497673" name="Text Box 9"/>
          <p:cNvSpPr txBox="1">
            <a:spLocks noChangeArrowheads="1"/>
          </p:cNvSpPr>
          <p:nvPr/>
        </p:nvSpPr>
        <p:spPr bwMode="auto">
          <a:xfrm>
            <a:off x="485775" y="1439863"/>
            <a:ext cx="53879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We refer to it simply as the mean.</a:t>
            </a:r>
          </a:p>
        </p:txBody>
      </p:sp>
      <p:sp>
        <p:nvSpPr>
          <p:cNvPr id="497674" name="Text Box 10"/>
          <p:cNvSpPr txBox="1">
            <a:spLocks noChangeArrowheads="1"/>
          </p:cNvSpPr>
          <p:nvPr/>
        </p:nvSpPr>
        <p:spPr bwMode="auto">
          <a:xfrm>
            <a:off x="533400" y="1854200"/>
            <a:ext cx="7745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e.g.  Find the mean of the numbers </a:t>
            </a:r>
            <a:r>
              <a:rPr lang="en-GB" altLang="en-US" sz="2400">
                <a:latin typeface="Times New Roman" panose="02020603050405020304" pitchFamily="18" charset="0"/>
              </a:rPr>
              <a:t>7, 11, 4, 9, 4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533400" y="2274888"/>
            <a:ext cx="4975225" cy="931862"/>
            <a:chOff x="336" y="1350"/>
            <a:chExt cx="3134" cy="587"/>
          </a:xfrm>
        </p:grpSpPr>
        <p:sp>
          <p:nvSpPr>
            <p:cNvPr id="6166" name="Text Box 37"/>
            <p:cNvSpPr txBox="1">
              <a:spLocks noChangeArrowheads="1"/>
            </p:cNvSpPr>
            <p:nvPr/>
          </p:nvSpPr>
          <p:spPr bwMode="auto">
            <a:xfrm>
              <a:off x="336" y="1350"/>
              <a:ext cx="94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Solution:</a:t>
              </a:r>
              <a:endParaRPr lang="en-GB" altLang="en-US" sz="2200">
                <a:latin typeface="Times New Roman" panose="02020603050405020304" pitchFamily="18" charset="0"/>
              </a:endParaRPr>
            </a:p>
          </p:txBody>
        </p:sp>
        <p:sp>
          <p:nvSpPr>
            <p:cNvPr id="6167" name="Text Box 38"/>
            <p:cNvSpPr txBox="1">
              <a:spLocks noChangeArrowheads="1"/>
            </p:cNvSpPr>
            <p:nvPr/>
          </p:nvSpPr>
          <p:spPr bwMode="auto">
            <a:xfrm>
              <a:off x="1360" y="1555"/>
              <a:ext cx="58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mean</a:t>
              </a:r>
            </a:p>
          </p:txBody>
        </p:sp>
        <p:graphicFrame>
          <p:nvGraphicFramePr>
            <p:cNvPr id="6168" name="Object 39"/>
            <p:cNvGraphicFramePr>
              <a:graphicFrameLocks noChangeAspect="1"/>
            </p:cNvGraphicFramePr>
            <p:nvPr/>
          </p:nvGraphicFramePr>
          <p:xfrm>
            <a:off x="1921" y="1461"/>
            <a:ext cx="1549" cy="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54" name="Equation" r:id="rId3" imgW="1117115" imgH="342751" progId="Equation.3">
                    <p:embed/>
                  </p:oleObj>
                </mc:Choice>
                <mc:Fallback>
                  <p:oleObj name="Equation" r:id="rId3" imgW="1117115" imgH="342751" progId="Equation.3">
                    <p:embed/>
                    <p:pic>
                      <p:nvPicPr>
                        <p:cNvPr id="6168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1" y="1461"/>
                          <a:ext cx="1549" cy="4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97704" name="Object 40"/>
          <p:cNvGraphicFramePr>
            <a:graphicFrameLocks noChangeAspect="1"/>
          </p:cNvGraphicFramePr>
          <p:nvPr/>
        </p:nvGraphicFramePr>
        <p:xfrm>
          <a:off x="5575300" y="2636838"/>
          <a:ext cx="29845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5" name="Equation" r:id="rId5" imgW="114201" imgH="139579" progId="Equation.3">
                  <p:embed/>
                </p:oleObj>
              </mc:Choice>
              <mc:Fallback>
                <p:oleObj name="Equation" r:id="rId5" imgW="114201" imgH="139579" progId="Equation.3">
                  <p:embed/>
                  <p:pic>
                    <p:nvPicPr>
                      <p:cNvPr id="497704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5300" y="2636838"/>
                        <a:ext cx="29845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7705" name="Text Box 41"/>
          <p:cNvSpPr txBox="1">
            <a:spLocks noChangeArrowheads="1"/>
          </p:cNvSpPr>
          <p:nvPr/>
        </p:nvSpPr>
        <p:spPr bwMode="auto">
          <a:xfrm>
            <a:off x="512763" y="3408363"/>
            <a:ext cx="46990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 dirty="0"/>
              <a:t>As a formula, we write: mean,</a:t>
            </a:r>
            <a:endParaRPr lang="en-GB" altLang="en-US" sz="22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6165" name="Object 43"/>
          <p:cNvGraphicFramePr>
            <a:graphicFrameLocks noChangeAspect="1"/>
          </p:cNvGraphicFramePr>
          <p:nvPr>
            <p:extLst/>
          </p:nvPr>
        </p:nvGraphicFramePr>
        <p:xfrm>
          <a:off x="4895851" y="3148167"/>
          <a:ext cx="1206500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6" name="Equation" r:id="rId7" imgW="533169" imgH="380835" progId="Equation.3">
                  <p:embed/>
                </p:oleObj>
              </mc:Choice>
              <mc:Fallback>
                <p:oleObj name="Equation" r:id="rId7" imgW="533169" imgH="380835" progId="Equation.3">
                  <p:embed/>
                  <p:pic>
                    <p:nvPicPr>
                      <p:cNvPr id="6165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1" y="3148167"/>
                        <a:ext cx="1206500" cy="8620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 w="25400">
                        <a:solidFill>
                          <a:srgbClr val="FF00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530225" y="4049713"/>
            <a:ext cx="8089900" cy="430212"/>
            <a:chOff x="530225" y="4049713"/>
            <a:chExt cx="8089900" cy="430212"/>
          </a:xfrm>
        </p:grpSpPr>
        <p:sp>
          <p:nvSpPr>
            <p:cNvPr id="6161" name="Rectangle 56"/>
            <p:cNvSpPr>
              <a:spLocks noChangeArrowheads="1"/>
            </p:cNvSpPr>
            <p:nvPr/>
          </p:nvSpPr>
          <p:spPr bwMode="auto">
            <a:xfrm>
              <a:off x="7186612" y="4144297"/>
              <a:ext cx="246575" cy="2534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graphicFrame>
          <p:nvGraphicFramePr>
            <p:cNvPr id="6162" name="Object 45"/>
            <p:cNvGraphicFramePr>
              <a:graphicFrameLocks noChangeAspect="1"/>
            </p:cNvGraphicFramePr>
            <p:nvPr/>
          </p:nvGraphicFramePr>
          <p:xfrm>
            <a:off x="530225" y="4049713"/>
            <a:ext cx="487363" cy="420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57" name="Equation" r:id="rId9" imgW="279279" imgH="241195" progId="Equation.3">
                    <p:embed/>
                  </p:oleObj>
                </mc:Choice>
                <mc:Fallback>
                  <p:oleObj name="Equation" r:id="rId9" imgW="279279" imgH="241195" progId="Equation.3">
                    <p:embed/>
                    <p:pic>
                      <p:nvPicPr>
                        <p:cNvPr id="6162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0225" y="4049713"/>
                          <a:ext cx="487363" cy="4206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63" name="Rectangle 46"/>
            <p:cNvSpPr>
              <a:spLocks noChangeArrowheads="1"/>
            </p:cNvSpPr>
            <p:nvPr/>
          </p:nvSpPr>
          <p:spPr bwMode="auto">
            <a:xfrm>
              <a:off x="974725" y="4052888"/>
              <a:ext cx="7645400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r>
                <a:rPr lang="en-US" altLang="en-US" sz="2200" dirty="0"/>
                <a:t>is the Greek capital letter S and stands for </a:t>
              </a:r>
              <a:r>
                <a:rPr lang="en-US" altLang="en-US" sz="2200" dirty="0">
                  <a:solidFill>
                    <a:srgbClr val="0000FF"/>
                  </a:solidFill>
                </a:rPr>
                <a:t>S</a:t>
              </a:r>
              <a:r>
                <a:rPr lang="en-US" altLang="en-US" sz="800" dirty="0">
                  <a:solidFill>
                    <a:srgbClr val="0000FF"/>
                  </a:solidFill>
                </a:rPr>
                <a:t> </a:t>
              </a:r>
              <a:r>
                <a:rPr lang="en-US" altLang="en-US" sz="2200" dirty="0"/>
                <a:t>um</a:t>
              </a:r>
            </a:p>
          </p:txBody>
        </p:sp>
      </p:grpSp>
      <p:sp>
        <p:nvSpPr>
          <p:cNvPr id="497714" name="Rectangle 50"/>
          <p:cNvSpPr>
            <a:spLocks noChangeArrowheads="1"/>
          </p:cNvSpPr>
          <p:nvPr/>
        </p:nvSpPr>
        <p:spPr bwMode="auto">
          <a:xfrm>
            <a:off x="560388" y="4618038"/>
            <a:ext cx="60166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200"/>
              <a:t>It is read as “sigma”, so the formula is</a:t>
            </a:r>
          </a:p>
        </p:txBody>
      </p:sp>
      <p:sp>
        <p:nvSpPr>
          <p:cNvPr id="497715" name="Rectangle 51"/>
          <p:cNvSpPr>
            <a:spLocks noChangeArrowheads="1"/>
          </p:cNvSpPr>
          <p:nvPr/>
        </p:nvSpPr>
        <p:spPr bwMode="auto">
          <a:xfrm>
            <a:off x="2693988" y="5053013"/>
            <a:ext cx="3727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200"/>
              <a:t>“sigma </a:t>
            </a:r>
            <a:r>
              <a:rPr lang="en-US" altLang="en-US" sz="2400" i="1">
                <a:latin typeface="Times New Roman" panose="02020603050405020304" pitchFamily="18" charset="0"/>
              </a:rPr>
              <a:t>x</a:t>
            </a:r>
            <a:r>
              <a:rPr lang="en-US" altLang="en-US" sz="2200"/>
              <a:t> divided by </a:t>
            </a:r>
            <a:r>
              <a:rPr lang="en-US" altLang="en-US" sz="2400" i="1">
                <a:latin typeface="Times New Roman" panose="02020603050405020304" pitchFamily="18" charset="0"/>
              </a:rPr>
              <a:t>n</a:t>
            </a:r>
            <a:r>
              <a:rPr lang="en-US" altLang="en-US" sz="2200"/>
              <a:t>”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49275" y="5643563"/>
            <a:ext cx="8231188" cy="457200"/>
            <a:chOff x="549275" y="5643563"/>
            <a:chExt cx="8231188" cy="457200"/>
          </a:xfrm>
        </p:grpSpPr>
        <p:sp>
          <p:nvSpPr>
            <p:cNvPr id="6158" name="Rectangle 58"/>
            <p:cNvSpPr>
              <a:spLocks noChangeArrowheads="1"/>
            </p:cNvSpPr>
            <p:nvPr/>
          </p:nvSpPr>
          <p:spPr bwMode="auto">
            <a:xfrm>
              <a:off x="1446213" y="5772151"/>
              <a:ext cx="203200" cy="2524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6159" name="Rectangle 57"/>
            <p:cNvSpPr>
              <a:spLocks noChangeArrowheads="1"/>
            </p:cNvSpPr>
            <p:nvPr/>
          </p:nvSpPr>
          <p:spPr bwMode="auto">
            <a:xfrm>
              <a:off x="6373813" y="5772151"/>
              <a:ext cx="203200" cy="2524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6160" name="Rectangle 53"/>
            <p:cNvSpPr>
              <a:spLocks noChangeArrowheads="1"/>
            </p:cNvSpPr>
            <p:nvPr/>
          </p:nvSpPr>
          <p:spPr bwMode="auto">
            <a:xfrm>
              <a:off x="549275" y="5643563"/>
              <a:ext cx="823118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2575" indent="-282575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r>
                <a:rPr lang="en-US" altLang="en-US" sz="2200" dirty="0"/>
                <a:t>( The </a:t>
              </a:r>
              <a:r>
                <a:rPr lang="en-US" altLang="en-US" sz="2200" dirty="0">
                  <a:solidFill>
                    <a:srgbClr val="0000FF"/>
                  </a:solidFill>
                </a:rPr>
                <a:t>s</a:t>
              </a:r>
              <a:r>
                <a:rPr lang="en-US" altLang="en-US" sz="800" dirty="0">
                  <a:solidFill>
                    <a:srgbClr val="0000FF"/>
                  </a:solidFill>
                </a:rPr>
                <a:t> </a:t>
              </a:r>
              <a:r>
                <a:rPr lang="en-US" altLang="en-US" sz="2200" dirty="0"/>
                <a:t>um of the </a:t>
              </a:r>
              <a:r>
                <a:rPr lang="en-US" altLang="en-US" sz="2400" i="1" dirty="0">
                  <a:latin typeface="Times New Roman" panose="02020603050405020304" pitchFamily="18" charset="0"/>
                </a:rPr>
                <a:t>x</a:t>
              </a:r>
              <a:r>
                <a:rPr lang="en-US" altLang="en-US" sz="2200" dirty="0"/>
                <a:t> values divided by the </a:t>
              </a:r>
              <a:r>
                <a:rPr lang="en-US" altLang="en-US" sz="2200" dirty="0">
                  <a:solidFill>
                    <a:srgbClr val="0000FF"/>
                  </a:solidFill>
                </a:rPr>
                <a:t>n</a:t>
              </a:r>
              <a:r>
                <a:rPr lang="en-US" altLang="en-US" sz="800" dirty="0">
                  <a:solidFill>
                    <a:srgbClr val="0000FF"/>
                  </a:solidFill>
                </a:rPr>
                <a:t> </a:t>
              </a:r>
              <a:r>
                <a:rPr lang="en-US" altLang="en-US" sz="2200" dirty="0"/>
                <a:t>umber of </a:t>
              </a:r>
              <a:r>
                <a:rPr lang="en-US" altLang="en-US" sz="2400" i="1" dirty="0" err="1">
                  <a:latin typeface="Times New Roman" panose="02020603050405020304" pitchFamily="18" charset="0"/>
                </a:rPr>
                <a:t>x</a:t>
              </a:r>
              <a:r>
                <a:rPr lang="en-US" altLang="en-US" sz="2200" dirty="0" err="1"/>
                <a:t>s</a:t>
              </a:r>
              <a:r>
                <a:rPr lang="en-US" altLang="en-US" sz="2200" dirty="0"/>
                <a:t>. )</a:t>
              </a:r>
            </a:p>
          </p:txBody>
        </p:sp>
      </p:grpSp>
      <p:sp>
        <p:nvSpPr>
          <p:cNvPr id="497718" name="AutoShape 54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48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72" grpId="0"/>
      <p:bldP spid="497673" grpId="0"/>
      <p:bldP spid="497674" grpId="0"/>
      <p:bldP spid="497705" grpId="0"/>
      <p:bldP spid="497714" grpId="0"/>
      <p:bldP spid="4977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7" name="Text Box 3"/>
          <p:cNvSpPr txBox="1">
            <a:spLocks noChangeArrowheads="1"/>
          </p:cNvSpPr>
          <p:nvPr/>
        </p:nvSpPr>
        <p:spPr bwMode="auto">
          <a:xfrm>
            <a:off x="369888" y="1154113"/>
            <a:ext cx="608488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e.g.  Find the mean of the following data:</a:t>
            </a:r>
          </a:p>
        </p:txBody>
      </p:sp>
      <p:graphicFrame>
        <p:nvGraphicFramePr>
          <p:cNvPr id="579662" name="Group 78"/>
          <p:cNvGraphicFramePr>
            <a:graphicFrameLocks noGrp="1"/>
          </p:cNvGraphicFramePr>
          <p:nvPr/>
        </p:nvGraphicFramePr>
        <p:xfrm>
          <a:off x="2308225" y="1668463"/>
          <a:ext cx="4483100" cy="914400"/>
        </p:xfrm>
        <a:graphic>
          <a:graphicData uri="http://schemas.openxmlformats.org/drawingml/2006/table">
            <a:tbl>
              <a:tblPr/>
              <a:tblGrid>
                <a:gridCol w="2020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Frequency</a:t>
                      </a:r>
                      <a:r>
                        <a:rPr kumimoji="0" lang="en-GB" sz="2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</a:t>
                      </a: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9626" name="Text Box 42"/>
          <p:cNvSpPr txBox="1">
            <a:spLocks noChangeArrowheads="1"/>
          </p:cNvSpPr>
          <p:nvPr/>
        </p:nvSpPr>
        <p:spPr bwMode="auto">
          <a:xfrm>
            <a:off x="565150" y="2651125"/>
            <a:ext cx="81105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We still need to add up the </a:t>
            </a:r>
            <a:r>
              <a:rPr lang="en-GB" altLang="en-US" sz="2400" i="1">
                <a:latin typeface="Times New Roman" panose="02020603050405020304" pitchFamily="18" charset="0"/>
              </a:rPr>
              <a:t>x</a:t>
            </a:r>
            <a:r>
              <a:rPr lang="en-GB" altLang="en-US" sz="2200"/>
              <a:t> values and divide by the number of </a:t>
            </a:r>
            <a:r>
              <a:rPr lang="en-GB" altLang="en-US" sz="2400" i="1">
                <a:latin typeface="Times New Roman" panose="02020603050405020304" pitchFamily="18" charset="0"/>
              </a:rPr>
              <a:t>x</a:t>
            </a:r>
            <a:r>
              <a:rPr lang="en-GB" altLang="en-US" sz="2200"/>
              <a:t>s.  However, we have more than one of each </a:t>
            </a:r>
            <a:r>
              <a:rPr lang="en-GB" altLang="en-US" sz="2400" i="1">
                <a:latin typeface="Times New Roman" panose="02020603050405020304" pitchFamily="18" charset="0"/>
              </a:rPr>
              <a:t>x</a:t>
            </a:r>
            <a:r>
              <a:rPr lang="en-GB" altLang="en-US" sz="2200"/>
              <a:t> value.</a:t>
            </a:r>
          </a:p>
        </p:txBody>
      </p:sp>
      <p:sp>
        <p:nvSpPr>
          <p:cNvPr id="579627" name="Text Box 43"/>
          <p:cNvSpPr txBox="1">
            <a:spLocks noChangeArrowheads="1"/>
          </p:cNvSpPr>
          <p:nvPr/>
        </p:nvSpPr>
        <p:spPr bwMode="auto">
          <a:xfrm>
            <a:off x="565150" y="3805238"/>
            <a:ext cx="7413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The frequencies show we have </a:t>
            </a:r>
            <a:r>
              <a:rPr lang="en-GB" altLang="en-US" sz="2400">
                <a:latin typeface="Times New Roman" panose="02020603050405020304" pitchFamily="18" charset="0"/>
              </a:rPr>
              <a:t>1, 1, 1, 2, 2, 2, 2, 2, 3, 3</a:t>
            </a:r>
          </a:p>
        </p:txBody>
      </p:sp>
      <p:sp>
        <p:nvSpPr>
          <p:cNvPr id="579629" name="Text Box 45"/>
          <p:cNvSpPr txBox="1">
            <a:spLocks noChangeArrowheads="1"/>
          </p:cNvSpPr>
          <p:nvPr/>
        </p:nvSpPr>
        <p:spPr bwMode="auto">
          <a:xfrm>
            <a:off x="303213" y="674688"/>
            <a:ext cx="3146425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Adapting the Formula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763588" y="4248150"/>
            <a:ext cx="7061200" cy="862013"/>
            <a:chOff x="481" y="2676"/>
            <a:chExt cx="4448" cy="543"/>
          </a:xfrm>
        </p:grpSpPr>
        <p:grpSp>
          <p:nvGrpSpPr>
            <p:cNvPr id="7199" name="Group 11"/>
            <p:cNvGrpSpPr>
              <a:grpSpLocks/>
            </p:cNvGrpSpPr>
            <p:nvPr/>
          </p:nvGrpSpPr>
          <p:grpSpPr bwMode="auto">
            <a:xfrm>
              <a:off x="908" y="2676"/>
              <a:ext cx="1436" cy="543"/>
              <a:chOff x="1909" y="2499"/>
              <a:chExt cx="1436" cy="543"/>
            </a:xfrm>
          </p:grpSpPr>
          <p:sp>
            <p:nvSpPr>
              <p:cNvPr id="7202" name="Text Box 12"/>
              <p:cNvSpPr txBox="1">
                <a:spLocks noChangeArrowheads="1"/>
              </p:cNvSpPr>
              <p:nvPr/>
            </p:nvSpPr>
            <p:spPr bwMode="auto">
              <a:xfrm>
                <a:off x="1909" y="2659"/>
                <a:ext cx="679" cy="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r>
                  <a:rPr lang="en-GB" altLang="en-US" sz="2200"/>
                  <a:t>mean,</a:t>
                </a:r>
              </a:p>
            </p:txBody>
          </p:sp>
          <p:graphicFrame>
            <p:nvGraphicFramePr>
              <p:cNvPr id="7203" name="Object 13"/>
              <p:cNvGraphicFramePr>
                <a:graphicFrameLocks noChangeAspect="1"/>
              </p:cNvGraphicFramePr>
              <p:nvPr/>
            </p:nvGraphicFramePr>
            <p:xfrm>
              <a:off x="2585" y="2499"/>
              <a:ext cx="760" cy="5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80" name="Equation" r:id="rId3" imgW="533169" imgH="380835" progId="Equation.3">
                      <p:embed/>
                    </p:oleObj>
                  </mc:Choice>
                  <mc:Fallback>
                    <p:oleObj name="Equation" r:id="rId3" imgW="533169" imgH="380835" progId="Equation.3">
                      <p:embed/>
                      <p:pic>
                        <p:nvPicPr>
                          <p:cNvPr id="0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85" y="2499"/>
                            <a:ext cx="760" cy="54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7200" name="Text Box 46"/>
            <p:cNvSpPr txBox="1">
              <a:spLocks noChangeArrowheads="1"/>
            </p:cNvSpPr>
            <p:nvPr/>
          </p:nvSpPr>
          <p:spPr bwMode="auto">
            <a:xfrm>
              <a:off x="481" y="2829"/>
              <a:ext cx="44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so,</a:t>
              </a:r>
            </a:p>
          </p:txBody>
        </p:sp>
        <p:graphicFrame>
          <p:nvGraphicFramePr>
            <p:cNvPr id="7201" name="Object 47"/>
            <p:cNvGraphicFramePr>
              <a:graphicFrameLocks noChangeAspect="1"/>
            </p:cNvGraphicFramePr>
            <p:nvPr/>
          </p:nvGraphicFramePr>
          <p:xfrm>
            <a:off x="2376" y="2730"/>
            <a:ext cx="2553" cy="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1" name="Equation" r:id="rId5" imgW="1841500" imgH="342900" progId="Equation.3">
                    <p:embed/>
                  </p:oleObj>
                </mc:Choice>
                <mc:Fallback>
                  <p:oleObj name="Equation" r:id="rId5" imgW="1841500" imgH="342900" progId="Equation.3">
                    <p:embed/>
                    <p:pic>
                      <p:nvPicPr>
                        <p:cNvPr id="0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76" y="2730"/>
                          <a:ext cx="2553" cy="4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74"/>
          <p:cNvGrpSpPr>
            <a:grpSpLocks/>
          </p:cNvGrpSpPr>
          <p:nvPr/>
        </p:nvGrpSpPr>
        <p:grpSpPr bwMode="auto">
          <a:xfrm>
            <a:off x="1395413" y="5097463"/>
            <a:ext cx="5300662" cy="755650"/>
            <a:chOff x="879" y="3211"/>
            <a:chExt cx="3339" cy="476"/>
          </a:xfrm>
        </p:grpSpPr>
        <p:sp>
          <p:nvSpPr>
            <p:cNvPr id="7197" name="Text Box 48"/>
            <p:cNvSpPr txBox="1">
              <a:spLocks noChangeArrowheads="1"/>
            </p:cNvSpPr>
            <p:nvPr/>
          </p:nvSpPr>
          <p:spPr bwMode="auto">
            <a:xfrm>
              <a:off x="879" y="3324"/>
              <a:ext cx="132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More simply,</a:t>
              </a:r>
            </a:p>
          </p:txBody>
        </p:sp>
        <p:graphicFrame>
          <p:nvGraphicFramePr>
            <p:cNvPr id="7198" name="Object 49"/>
            <p:cNvGraphicFramePr>
              <a:graphicFrameLocks noChangeAspect="1"/>
            </p:cNvGraphicFramePr>
            <p:nvPr/>
          </p:nvGraphicFramePr>
          <p:xfrm>
            <a:off x="2229" y="3211"/>
            <a:ext cx="1989" cy="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2" name="Equation" r:id="rId7" imgW="1435100" imgH="342900" progId="Equation.3">
                    <p:embed/>
                  </p:oleObj>
                </mc:Choice>
                <mc:Fallback>
                  <p:oleObj name="Equation" r:id="rId7" imgW="1435100" imgH="34290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9" y="3211"/>
                          <a:ext cx="1989" cy="4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230313" y="5741988"/>
            <a:ext cx="5807075" cy="976312"/>
            <a:chOff x="775" y="3617"/>
            <a:chExt cx="3658" cy="615"/>
          </a:xfrm>
        </p:grpSpPr>
        <p:sp>
          <p:nvSpPr>
            <p:cNvPr id="7195" name="Text Box 64"/>
            <p:cNvSpPr txBox="1">
              <a:spLocks noChangeArrowheads="1"/>
            </p:cNvSpPr>
            <p:nvPr/>
          </p:nvSpPr>
          <p:spPr bwMode="auto">
            <a:xfrm>
              <a:off x="775" y="3778"/>
              <a:ext cx="1739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This is written as</a:t>
              </a:r>
            </a:p>
          </p:txBody>
        </p:sp>
        <p:graphicFrame>
          <p:nvGraphicFramePr>
            <p:cNvPr id="7196" name="Object 67"/>
            <p:cNvGraphicFramePr>
              <a:graphicFrameLocks noChangeAspect="1"/>
            </p:cNvGraphicFramePr>
            <p:nvPr/>
          </p:nvGraphicFramePr>
          <p:xfrm>
            <a:off x="2461" y="3617"/>
            <a:ext cx="1972" cy="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3" name="Equation" r:id="rId9" imgW="1384300" imgH="431800" progId="Equation.3">
                    <p:embed/>
                  </p:oleObj>
                </mc:Choice>
                <mc:Fallback>
                  <p:oleObj name="Equation" r:id="rId9" imgW="1384300" imgH="431800" progId="Equation.3">
                    <p:embed/>
                    <p:pic>
                      <p:nvPicPr>
                        <p:cNvPr id="0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1" y="3617"/>
                          <a:ext cx="1972" cy="6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79656" name="AutoShape 72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9587" grpId="0"/>
      <p:bldP spid="579626" grpId="0"/>
      <p:bldP spid="579627" grpId="0"/>
      <p:bldP spid="5796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2688" name="Group 32"/>
          <p:cNvGraphicFramePr>
            <a:graphicFrameLocks noGrp="1"/>
          </p:cNvGraphicFramePr>
          <p:nvPr/>
        </p:nvGraphicFramePr>
        <p:xfrm>
          <a:off x="2286000" y="819150"/>
          <a:ext cx="4483100" cy="914400"/>
        </p:xfrm>
        <a:graphic>
          <a:graphicData uri="http://schemas.openxmlformats.org/drawingml/2006/table">
            <a:tbl>
              <a:tblPr/>
              <a:tblGrid>
                <a:gridCol w="2020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Frequency</a:t>
                      </a:r>
                      <a:r>
                        <a:rPr kumimoji="0" lang="en-GB" sz="2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,</a:t>
                      </a: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160588" y="1855788"/>
            <a:ext cx="4233862" cy="1033462"/>
            <a:chOff x="2160588" y="1855788"/>
            <a:chExt cx="4233862" cy="1033462"/>
          </a:xfrm>
        </p:grpSpPr>
        <p:sp>
          <p:nvSpPr>
            <p:cNvPr id="8211" name="Text Box 19"/>
            <p:cNvSpPr txBox="1">
              <a:spLocks noChangeArrowheads="1"/>
            </p:cNvSpPr>
            <p:nvPr/>
          </p:nvSpPr>
          <p:spPr bwMode="auto">
            <a:xfrm>
              <a:off x="2160588" y="2141538"/>
              <a:ext cx="1076325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mean,</a:t>
              </a:r>
            </a:p>
          </p:txBody>
        </p:sp>
        <p:graphicFrame>
          <p:nvGraphicFramePr>
            <p:cNvPr id="8212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482128"/>
                </p:ext>
              </p:extLst>
            </p:nvPr>
          </p:nvGraphicFramePr>
          <p:xfrm>
            <a:off x="3235325" y="1855788"/>
            <a:ext cx="3159125" cy="1033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6" name="Equation" r:id="rId4" imgW="1397000" imgH="457200" progId="Equation.3">
                    <p:embed/>
                  </p:oleObj>
                </mc:Choice>
                <mc:Fallback>
                  <p:oleObj name="Equation" r:id="rId4" imgW="1397000" imgH="4572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5325" y="1855788"/>
                          <a:ext cx="3159125" cy="103346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25400">
                          <a:solidFill>
                            <a:srgbClr val="FF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82679" name="Text Box 23"/>
          <p:cNvSpPr txBox="1">
            <a:spLocks noChangeArrowheads="1"/>
          </p:cNvSpPr>
          <p:nvPr/>
        </p:nvSpPr>
        <p:spPr bwMode="auto">
          <a:xfrm>
            <a:off x="552450" y="2979738"/>
            <a:ext cx="5973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I’m going to use the </a:t>
            </a:r>
            <a:r>
              <a:rPr lang="en-GB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2200" baseline="30000"/>
              <a:t>nd</a:t>
            </a:r>
            <a:r>
              <a:rPr lang="en-GB" altLang="en-US" sz="2200"/>
              <a:t> for </a:t>
            </a:r>
            <a:r>
              <a:rPr lang="en-GB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altLang="en-US" sz="2200"/>
              <a:t> reasons:</a:t>
            </a:r>
          </a:p>
        </p:txBody>
      </p:sp>
      <p:sp>
        <p:nvSpPr>
          <p:cNvPr id="582680" name="Text Box 24"/>
          <p:cNvSpPr txBox="1">
            <a:spLocks noChangeArrowheads="1"/>
          </p:cNvSpPr>
          <p:nvPr/>
        </p:nvSpPr>
        <p:spPr bwMode="auto">
          <a:xfrm>
            <a:off x="723900" y="3500438"/>
            <a:ext cx="8062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400" i="1" dirty="0">
                <a:latin typeface="Times New Roman" panose="02020603050405020304" pitchFamily="18" charset="0"/>
              </a:rPr>
              <a:t>x</a:t>
            </a:r>
            <a:r>
              <a:rPr lang="en-GB" altLang="en-US" sz="2200" dirty="0"/>
              <a:t> comes first in the tables so </a:t>
            </a:r>
            <a:r>
              <a:rPr lang="en-GB" altLang="en-US" sz="2400" i="1" dirty="0" err="1">
                <a:latin typeface="Times New Roman" panose="02020603050405020304" pitchFamily="18" charset="0"/>
              </a:rPr>
              <a:t>xf</a:t>
            </a:r>
            <a:r>
              <a:rPr lang="en-GB" altLang="en-US" sz="2200" dirty="0"/>
              <a:t> is in a logical order,</a:t>
            </a:r>
          </a:p>
        </p:txBody>
      </p:sp>
      <p:sp>
        <p:nvSpPr>
          <p:cNvPr id="582681" name="Text Box 25"/>
          <p:cNvSpPr txBox="1">
            <a:spLocks noChangeArrowheads="1"/>
          </p:cNvSpPr>
          <p:nvPr/>
        </p:nvSpPr>
        <p:spPr bwMode="auto">
          <a:xfrm>
            <a:off x="723900" y="4051300"/>
            <a:ext cx="7800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sz="2200" dirty="0"/>
              <a:t>this order should avoid a common error in another formula that we will meet soon.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39763" y="4700588"/>
            <a:ext cx="3322637" cy="1033462"/>
            <a:chOff x="403" y="3435"/>
            <a:chExt cx="2093" cy="651"/>
          </a:xfrm>
        </p:grpSpPr>
        <p:sp>
          <p:nvSpPr>
            <p:cNvPr id="8219" name="Text Box 26"/>
            <p:cNvSpPr txBox="1">
              <a:spLocks noChangeArrowheads="1"/>
            </p:cNvSpPr>
            <p:nvPr/>
          </p:nvSpPr>
          <p:spPr bwMode="auto">
            <a:xfrm>
              <a:off x="403" y="3614"/>
              <a:ext cx="1337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So, mean,</a:t>
              </a:r>
            </a:p>
          </p:txBody>
        </p:sp>
        <p:graphicFrame>
          <p:nvGraphicFramePr>
            <p:cNvPr id="8220" name="Object 27"/>
            <p:cNvGraphicFramePr>
              <a:graphicFrameLocks noChangeAspect="1"/>
            </p:cNvGraphicFramePr>
            <p:nvPr/>
          </p:nvGraphicFramePr>
          <p:xfrm>
            <a:off x="1483" y="3435"/>
            <a:ext cx="1013" cy="6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57" name="Equation" r:id="rId6" imgW="711200" imgH="457200" progId="Equation.3">
                    <p:embed/>
                  </p:oleObj>
                </mc:Choice>
                <mc:Fallback>
                  <p:oleObj name="Equation" r:id="rId6" imgW="711200" imgH="4572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3" y="3435"/>
                          <a:ext cx="1013" cy="6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82684" name="Object 28"/>
          <p:cNvGraphicFramePr>
            <a:graphicFrameLocks noChangeAspect="1"/>
          </p:cNvGraphicFramePr>
          <p:nvPr/>
        </p:nvGraphicFramePr>
        <p:xfrm>
          <a:off x="3998913" y="4829175"/>
          <a:ext cx="3475037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8" name="Equation" r:id="rId8" imgW="1536700" imgH="342900" progId="Equation.3">
                  <p:embed/>
                </p:oleObj>
              </mc:Choice>
              <mc:Fallback>
                <p:oleObj name="Equation" r:id="rId8" imgW="1536700" imgH="3429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8913" y="4829175"/>
                        <a:ext cx="3475037" cy="776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2685" name="AutoShape 29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2679" grpId="0"/>
      <p:bldP spid="582680" grpId="0"/>
      <p:bldP spid="5826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2957" name="Group 61"/>
          <p:cNvGraphicFramePr>
            <a:graphicFrameLocks noGrp="1"/>
          </p:cNvGraphicFramePr>
          <p:nvPr/>
        </p:nvGraphicFramePr>
        <p:xfrm>
          <a:off x="981075" y="2565400"/>
          <a:ext cx="4754563" cy="914400"/>
        </p:xfrm>
        <a:graphic>
          <a:graphicData uri="http://schemas.openxmlformats.org/drawingml/2006/table">
            <a:tbl>
              <a:tblPr/>
              <a:tblGrid>
                <a:gridCol w="6508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6038850" y="2525713"/>
            <a:ext cx="2478088" cy="976312"/>
            <a:chOff x="1569" y="2277"/>
            <a:chExt cx="1561" cy="615"/>
          </a:xfrm>
        </p:grpSpPr>
        <p:sp>
          <p:nvSpPr>
            <p:cNvPr id="10273" name="Text Box 19"/>
            <p:cNvSpPr txBox="1">
              <a:spLocks noChangeArrowheads="1"/>
            </p:cNvSpPr>
            <p:nvPr/>
          </p:nvSpPr>
          <p:spPr bwMode="auto">
            <a:xfrm>
              <a:off x="1569" y="2454"/>
              <a:ext cx="67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mean,</a:t>
              </a:r>
            </a:p>
          </p:txBody>
        </p:sp>
        <p:graphicFrame>
          <p:nvGraphicFramePr>
            <p:cNvPr id="10274" name="Object 20"/>
            <p:cNvGraphicFramePr>
              <a:graphicFrameLocks noChangeAspect="1"/>
            </p:cNvGraphicFramePr>
            <p:nvPr/>
          </p:nvGraphicFramePr>
          <p:xfrm>
            <a:off x="2280" y="2277"/>
            <a:ext cx="850" cy="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5" name="Equation" r:id="rId4" imgW="596900" imgH="431800" progId="Equation.3">
                    <p:embed/>
                  </p:oleObj>
                </mc:Choice>
                <mc:Fallback>
                  <p:oleObj name="Equation" r:id="rId4" imgW="596900" imgH="4318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0" y="2277"/>
                          <a:ext cx="850" cy="6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66" name="Text Box 21"/>
          <p:cNvSpPr txBox="1">
            <a:spLocks noChangeArrowheads="1"/>
          </p:cNvSpPr>
          <p:nvPr/>
        </p:nvSpPr>
        <p:spPr bwMode="auto">
          <a:xfrm>
            <a:off x="422275" y="695325"/>
            <a:ext cx="2687638" cy="436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Using a Calculator</a:t>
            </a:r>
          </a:p>
        </p:txBody>
      </p:sp>
      <p:sp>
        <p:nvSpPr>
          <p:cNvPr id="592927" name="Text Box 31"/>
          <p:cNvSpPr txBox="1">
            <a:spLocks noChangeArrowheads="1"/>
          </p:cNvSpPr>
          <p:nvPr/>
        </p:nvSpPr>
        <p:spPr bwMode="auto">
          <a:xfrm>
            <a:off x="487363" y="1239838"/>
            <a:ext cx="81962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It’s really important to use your calculator efficiently, particularly in Statistics.</a:t>
            </a:r>
          </a:p>
        </p:txBody>
      </p:sp>
      <p:sp>
        <p:nvSpPr>
          <p:cNvPr id="592928" name="Text Box 32"/>
          <p:cNvSpPr txBox="1">
            <a:spLocks noChangeArrowheads="1"/>
          </p:cNvSpPr>
          <p:nvPr/>
        </p:nvSpPr>
        <p:spPr bwMode="auto">
          <a:xfrm>
            <a:off x="487363" y="2041525"/>
            <a:ext cx="53673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Suppose we have the following data:</a:t>
            </a:r>
          </a:p>
        </p:txBody>
      </p:sp>
      <p:sp>
        <p:nvSpPr>
          <p:cNvPr id="592958" name="Text Box 62"/>
          <p:cNvSpPr txBox="1">
            <a:spLocks noChangeArrowheads="1"/>
          </p:cNvSpPr>
          <p:nvPr/>
        </p:nvSpPr>
        <p:spPr bwMode="auto">
          <a:xfrm>
            <a:off x="574675" y="3698875"/>
            <a:ext cx="821531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Instead of using the calculator to multiply each </a:t>
            </a:r>
            <a:r>
              <a:rPr lang="en-GB" altLang="en-US" sz="2400" i="1">
                <a:latin typeface="Times New Roman" panose="02020603050405020304" pitchFamily="18" charset="0"/>
              </a:rPr>
              <a:t>x</a:t>
            </a:r>
            <a:r>
              <a:rPr lang="en-GB" altLang="en-US" sz="2200"/>
              <a:t> by </a:t>
            </a:r>
            <a:r>
              <a:rPr lang="en-GB" altLang="en-US" sz="2400" i="1">
                <a:latin typeface="Times New Roman" panose="02020603050405020304" pitchFamily="18" charset="0"/>
              </a:rPr>
              <a:t>f</a:t>
            </a:r>
            <a:r>
              <a:rPr lang="en-GB" altLang="en-US" sz="2200"/>
              <a:t>, we enter the data as lists or cards ( depending on which calculator we have ).  You will need the Statistics option.</a:t>
            </a:r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1096963" y="4837113"/>
            <a:ext cx="5840412" cy="1328737"/>
            <a:chOff x="691" y="3047"/>
            <a:chExt cx="3679" cy="837"/>
          </a:xfrm>
        </p:grpSpPr>
        <p:sp>
          <p:nvSpPr>
            <p:cNvPr id="10271" name="Text Box 64"/>
            <p:cNvSpPr txBox="1">
              <a:spLocks noChangeArrowheads="1"/>
            </p:cNvSpPr>
            <p:nvPr/>
          </p:nvSpPr>
          <p:spPr bwMode="auto">
            <a:xfrm>
              <a:off x="691" y="3222"/>
              <a:ext cx="311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Try this now with the above data.</a:t>
              </a:r>
            </a:p>
          </p:txBody>
        </p:sp>
        <p:graphicFrame>
          <p:nvGraphicFramePr>
            <p:cNvPr id="10272" name="Object 65"/>
            <p:cNvGraphicFramePr>
              <a:graphicFrameLocks noChangeAspect="1"/>
            </p:cNvGraphicFramePr>
            <p:nvPr/>
          </p:nvGraphicFramePr>
          <p:xfrm>
            <a:off x="3958" y="3047"/>
            <a:ext cx="412" cy="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6" name="Photo Editor Photo" r:id="rId6" imgW="3371429" imgH="6857143" progId="MSPhotoEd.3">
                    <p:embed/>
                  </p:oleObj>
                </mc:Choice>
                <mc:Fallback>
                  <p:oleObj name="Photo Editor Photo" r:id="rId6" imgW="3371429" imgH="6857143" progId="MSPhotoEd.3">
                    <p:embed/>
                    <p:pic>
                      <p:nvPicPr>
                        <p:cNvPr id="0" name="Object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8" y="3047"/>
                          <a:ext cx="412" cy="8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927" grpId="0"/>
      <p:bldP spid="592928" grpId="0"/>
      <p:bldP spid="5929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5970" name="Group 2"/>
          <p:cNvGraphicFramePr>
            <a:graphicFrameLocks noGrp="1"/>
          </p:cNvGraphicFramePr>
          <p:nvPr/>
        </p:nvGraphicFramePr>
        <p:xfrm>
          <a:off x="981075" y="2565400"/>
          <a:ext cx="4754563" cy="914400"/>
        </p:xfrm>
        <a:graphic>
          <a:graphicData uri="http://schemas.openxmlformats.org/drawingml/2006/table">
            <a:tbl>
              <a:tblPr/>
              <a:tblGrid>
                <a:gridCol w="6508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313" name="Text Box 28"/>
          <p:cNvSpPr txBox="1">
            <a:spLocks noChangeArrowheads="1"/>
          </p:cNvSpPr>
          <p:nvPr/>
        </p:nvSpPr>
        <p:spPr bwMode="auto">
          <a:xfrm>
            <a:off x="422275" y="695325"/>
            <a:ext cx="2687638" cy="436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Using a Calculator</a:t>
            </a:r>
          </a:p>
        </p:txBody>
      </p:sp>
      <p:sp>
        <p:nvSpPr>
          <p:cNvPr id="595997" name="AutoShape 29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  <p:sp>
        <p:nvSpPr>
          <p:cNvPr id="12315" name="Text Box 30"/>
          <p:cNvSpPr txBox="1">
            <a:spLocks noChangeArrowheads="1"/>
          </p:cNvSpPr>
          <p:nvPr/>
        </p:nvSpPr>
        <p:spPr bwMode="auto">
          <a:xfrm>
            <a:off x="487363" y="1239838"/>
            <a:ext cx="81962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It’s really important to use your calculator efficiently, particularly in Statistics.</a:t>
            </a:r>
          </a:p>
        </p:txBody>
      </p:sp>
      <p:sp>
        <p:nvSpPr>
          <p:cNvPr id="12316" name="Text Box 31"/>
          <p:cNvSpPr txBox="1">
            <a:spLocks noChangeArrowheads="1"/>
          </p:cNvSpPr>
          <p:nvPr/>
        </p:nvSpPr>
        <p:spPr bwMode="auto">
          <a:xfrm>
            <a:off x="487363" y="2041525"/>
            <a:ext cx="53673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Suppose we have the following data:</a:t>
            </a:r>
          </a:p>
        </p:txBody>
      </p:sp>
      <p:sp>
        <p:nvSpPr>
          <p:cNvPr id="11294" name="Text Box 32"/>
          <p:cNvSpPr txBox="1">
            <a:spLocks noChangeArrowheads="1"/>
          </p:cNvSpPr>
          <p:nvPr/>
        </p:nvSpPr>
        <p:spPr bwMode="auto">
          <a:xfrm>
            <a:off x="595313" y="3549650"/>
            <a:ext cx="7845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Now go back through the data to check that you have entered the correct numbers before continuing. </a:t>
            </a:r>
          </a:p>
        </p:txBody>
      </p:sp>
      <p:sp>
        <p:nvSpPr>
          <p:cNvPr id="596001" name="Text Box 33"/>
          <p:cNvSpPr txBox="1">
            <a:spLocks noChangeArrowheads="1"/>
          </p:cNvSpPr>
          <p:nvPr/>
        </p:nvSpPr>
        <p:spPr bwMode="auto">
          <a:xfrm>
            <a:off x="1247775" y="4294188"/>
            <a:ext cx="631983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This is tedious but essential ( every time )!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595313" y="4845050"/>
            <a:ext cx="7845425" cy="762000"/>
            <a:chOff x="375" y="3217"/>
            <a:chExt cx="4942" cy="480"/>
          </a:xfrm>
        </p:grpSpPr>
        <p:sp>
          <p:nvSpPr>
            <p:cNvPr id="12328" name="Text Box 35"/>
            <p:cNvSpPr txBox="1">
              <a:spLocks noChangeArrowheads="1"/>
            </p:cNvSpPr>
            <p:nvPr/>
          </p:nvSpPr>
          <p:spPr bwMode="auto">
            <a:xfrm>
              <a:off x="375" y="3217"/>
              <a:ext cx="494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Next select the menu that shows the results and you will find     and other results we will use later.</a:t>
              </a:r>
            </a:p>
          </p:txBody>
        </p:sp>
        <p:graphicFrame>
          <p:nvGraphicFramePr>
            <p:cNvPr id="12329" name="Object 36"/>
            <p:cNvGraphicFramePr>
              <a:graphicFrameLocks noChangeAspect="1"/>
            </p:cNvGraphicFramePr>
            <p:nvPr/>
          </p:nvGraphicFramePr>
          <p:xfrm>
            <a:off x="1228" y="3463"/>
            <a:ext cx="181" cy="2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14" name="Equation" r:id="rId4" imgW="126835" imgH="152202" progId="Equation.3">
                    <p:embed/>
                  </p:oleObj>
                </mc:Choice>
                <mc:Fallback>
                  <p:oleObj name="Equation" r:id="rId4" imgW="126835" imgH="152202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28" y="3463"/>
                          <a:ext cx="181" cy="2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2220913" y="5683250"/>
            <a:ext cx="3817937" cy="460375"/>
            <a:chOff x="1399" y="3697"/>
            <a:chExt cx="2405" cy="290"/>
          </a:xfrm>
        </p:grpSpPr>
        <p:sp>
          <p:nvSpPr>
            <p:cNvPr id="12326" name="Text Box 37"/>
            <p:cNvSpPr txBox="1">
              <a:spLocks noChangeArrowheads="1"/>
            </p:cNvSpPr>
            <p:nvPr/>
          </p:nvSpPr>
          <p:spPr bwMode="auto">
            <a:xfrm>
              <a:off x="1399" y="3697"/>
              <a:ext cx="894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We get</a:t>
              </a:r>
            </a:p>
          </p:txBody>
        </p:sp>
        <p:graphicFrame>
          <p:nvGraphicFramePr>
            <p:cNvPr id="12327" name="Object 38"/>
            <p:cNvGraphicFramePr>
              <a:graphicFrameLocks noChangeAspect="1"/>
            </p:cNvGraphicFramePr>
            <p:nvPr/>
          </p:nvGraphicFramePr>
          <p:xfrm>
            <a:off x="2221" y="3704"/>
            <a:ext cx="1583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15" name="Equation" r:id="rId6" imgW="1066800" imgH="190500" progId="Equation.3">
                    <p:embed/>
                  </p:oleObj>
                </mc:Choice>
                <mc:Fallback>
                  <p:oleObj name="Equation" r:id="rId6" imgW="1066800" imgH="19050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1" y="3704"/>
                          <a:ext cx="1583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96008" name="Object 40"/>
          <p:cNvGraphicFramePr>
            <a:graphicFrameLocks noChangeAspect="1"/>
          </p:cNvGraphicFramePr>
          <p:nvPr/>
        </p:nvGraphicFramePr>
        <p:xfrm>
          <a:off x="8137525" y="4676775"/>
          <a:ext cx="654050" cy="132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6" name="Photo Editor Photo" r:id="rId8" imgW="3371429" imgH="6857143" progId="MSPhotoEd.3">
                  <p:embed/>
                </p:oleObj>
              </mc:Choice>
              <mc:Fallback>
                <p:oleObj name="Photo Editor Photo" r:id="rId8" imgW="3371429" imgH="6857143" progId="MSPhotoEd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7525" y="4676775"/>
                        <a:ext cx="654050" cy="132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6009" name="Text Box 41"/>
          <p:cNvSpPr txBox="1">
            <a:spLocks noChangeArrowheads="1"/>
          </p:cNvSpPr>
          <p:nvPr/>
        </p:nvSpPr>
        <p:spPr bwMode="auto">
          <a:xfrm>
            <a:off x="1730375" y="6143625"/>
            <a:ext cx="5557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( We </a:t>
            </a:r>
            <a:r>
              <a:rPr lang="en-GB" altLang="en-US" sz="2200" u="sng"/>
              <a:t>usually</a:t>
            </a:r>
            <a:r>
              <a:rPr lang="en-GB" altLang="en-US" sz="2200"/>
              <a:t> give answers to </a:t>
            </a:r>
            <a:r>
              <a:rPr lang="en-GB" altLang="en-US" sz="2400">
                <a:latin typeface="Times New Roman" panose="02020603050405020304" pitchFamily="18" charset="0"/>
              </a:rPr>
              <a:t>3</a:t>
            </a:r>
            <a:r>
              <a:rPr lang="en-GB" altLang="en-US" sz="2200"/>
              <a:t> s.f. )</a:t>
            </a:r>
          </a:p>
        </p:txBody>
      </p:sp>
      <p:grpSp>
        <p:nvGrpSpPr>
          <p:cNvPr id="12323" name="Group 66"/>
          <p:cNvGrpSpPr>
            <a:grpSpLocks/>
          </p:cNvGrpSpPr>
          <p:nvPr/>
        </p:nvGrpSpPr>
        <p:grpSpPr bwMode="auto">
          <a:xfrm>
            <a:off x="6038850" y="2525713"/>
            <a:ext cx="2478088" cy="976312"/>
            <a:chOff x="1569" y="2277"/>
            <a:chExt cx="1561" cy="615"/>
          </a:xfrm>
        </p:grpSpPr>
        <p:sp>
          <p:nvSpPr>
            <p:cNvPr id="12324" name="Text Box 19"/>
            <p:cNvSpPr txBox="1">
              <a:spLocks noChangeArrowheads="1"/>
            </p:cNvSpPr>
            <p:nvPr/>
          </p:nvSpPr>
          <p:spPr bwMode="auto">
            <a:xfrm>
              <a:off x="1569" y="2454"/>
              <a:ext cx="67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/>
                <a:t>mean,</a:t>
              </a:r>
            </a:p>
          </p:txBody>
        </p:sp>
        <p:graphicFrame>
          <p:nvGraphicFramePr>
            <p:cNvPr id="12325" name="Object 20"/>
            <p:cNvGraphicFramePr>
              <a:graphicFrameLocks noChangeAspect="1"/>
            </p:cNvGraphicFramePr>
            <p:nvPr/>
          </p:nvGraphicFramePr>
          <p:xfrm>
            <a:off x="2280" y="2277"/>
            <a:ext cx="850" cy="6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17" name="Equation" r:id="rId10" imgW="596900" imgH="431800" progId="Equation.3">
                    <p:embed/>
                  </p:oleObj>
                </mc:Choice>
                <mc:Fallback>
                  <p:oleObj name="Equation" r:id="rId10" imgW="596900" imgH="4318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0" y="2277"/>
                          <a:ext cx="850" cy="6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4" grpId="0"/>
      <p:bldP spid="5960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718" name="AutoShape 54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576263" y="2087563"/>
            <a:ext cx="77565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 dirty="0"/>
              <a:t>Below is a link to instructions to Excel for doing the calculation.  The instructions are included.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2472608" y="4642055"/>
            <a:ext cx="3589338" cy="430213"/>
            <a:chOff x="2591516" y="2836141"/>
            <a:chExt cx="3588060" cy="430887"/>
          </a:xfrm>
        </p:grpSpPr>
        <p:sp>
          <p:nvSpPr>
            <p:cNvPr id="14342" name="Rectangle 1"/>
            <p:cNvSpPr>
              <a:spLocks noChangeArrowheads="1"/>
            </p:cNvSpPr>
            <p:nvPr/>
          </p:nvSpPr>
          <p:spPr bwMode="auto">
            <a:xfrm>
              <a:off x="2591516" y="2836141"/>
              <a:ext cx="3411078" cy="430887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4343" name="Text Box 41"/>
            <p:cNvSpPr txBox="1">
              <a:spLocks noChangeArrowheads="1"/>
            </p:cNvSpPr>
            <p:nvPr/>
          </p:nvSpPr>
          <p:spPr bwMode="auto">
            <a:xfrm>
              <a:off x="2591516" y="2836141"/>
              <a:ext cx="358806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>
                  <a:solidFill>
                    <a:srgbClr val="FF0000"/>
                  </a:solidFill>
                  <a:hlinkClick r:id="rId3" action="ppaction://hlinkfile"/>
                </a:rPr>
                <a:t>Mean of Frequency data</a:t>
              </a:r>
              <a:endParaRPr lang="en-GB" altLang="en-US" sz="2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576263" y="1123950"/>
            <a:ext cx="84153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/>
              <a:t>You also need to be able to do the previous calculation using a spreadsheet.</a:t>
            </a:r>
          </a:p>
        </p:txBody>
      </p:sp>
      <p:graphicFrame>
        <p:nvGraphicFramePr>
          <p:cNvPr id="8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525030"/>
              </p:ext>
            </p:extLst>
          </p:nvPr>
        </p:nvGraphicFramePr>
        <p:xfrm>
          <a:off x="2077243" y="3221243"/>
          <a:ext cx="4754563" cy="914400"/>
        </p:xfrm>
        <a:graphic>
          <a:graphicData uri="http://schemas.openxmlformats.org/drawingml/2006/table">
            <a:tbl>
              <a:tblPr/>
              <a:tblGrid>
                <a:gridCol w="6508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07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207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5" name="AutoShape 5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607270" y="236538"/>
            <a:ext cx="1649413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 dirty="0">
                <a:hlinkClick r:id="rId4" action="ppaction://hlinksldjump"/>
              </a:rPr>
              <a:t>SUMMARY</a:t>
            </a:r>
            <a:endParaRPr lang="en-GB" altLang="en-US" sz="2200" dirty="0"/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514350" y="1156676"/>
            <a:ext cx="4114800" cy="890587"/>
            <a:chOff x="324" y="933"/>
            <a:chExt cx="2592" cy="561"/>
          </a:xfrm>
        </p:grpSpPr>
        <p:graphicFrame>
          <p:nvGraphicFramePr>
            <p:cNvPr id="3278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6103166"/>
                </p:ext>
              </p:extLst>
            </p:nvPr>
          </p:nvGraphicFramePr>
          <p:xfrm>
            <a:off x="2139" y="933"/>
            <a:ext cx="777" cy="5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76" name="Equation" r:id="rId5" imgW="545863" imgH="393529" progId="Equation.3">
                    <p:embed/>
                  </p:oleObj>
                </mc:Choice>
                <mc:Fallback>
                  <p:oleObj name="Equation" r:id="rId5" imgW="545863" imgH="393529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39" y="933"/>
                          <a:ext cx="777" cy="561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25400">
                          <a:solidFill>
                            <a:srgbClr val="FF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83" name="Text Box 7"/>
            <p:cNvSpPr txBox="1">
              <a:spLocks noChangeArrowheads="1"/>
            </p:cNvSpPr>
            <p:nvPr/>
          </p:nvSpPr>
          <p:spPr bwMode="auto">
            <a:xfrm>
              <a:off x="324" y="1115"/>
              <a:ext cx="177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altLang="en-US" sz="2200"/>
                <a:t>For simple data</a:t>
              </a:r>
            </a:p>
          </p:txBody>
        </p:sp>
      </p:grpSp>
      <p:sp>
        <p:nvSpPr>
          <p:cNvPr id="588858" name="Text Box 58"/>
          <p:cNvSpPr txBox="1">
            <a:spLocks noChangeArrowheads="1"/>
          </p:cNvSpPr>
          <p:nvPr/>
        </p:nvSpPr>
        <p:spPr bwMode="auto">
          <a:xfrm>
            <a:off x="336550" y="810601"/>
            <a:ext cx="31273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altLang="en-US" sz="2200"/>
              <a:t>Finding the Mean: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14350" y="2232483"/>
            <a:ext cx="4828634" cy="1033462"/>
            <a:chOff x="514350" y="2232483"/>
            <a:chExt cx="4828634" cy="1033462"/>
          </a:xfrm>
        </p:grpSpPr>
        <p:graphicFrame>
          <p:nvGraphicFramePr>
            <p:cNvPr id="3278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9430513"/>
                </p:ext>
              </p:extLst>
            </p:nvPr>
          </p:nvGraphicFramePr>
          <p:xfrm>
            <a:off x="3915318" y="2232483"/>
            <a:ext cx="1427666" cy="1033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77" name="Equation" r:id="rId7" imgW="609600" imgH="457200" progId="Equation.3">
                    <p:embed/>
                  </p:oleObj>
                </mc:Choice>
                <mc:Fallback>
                  <p:oleObj name="Equation" r:id="rId7" imgW="609600" imgH="45720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15318" y="2232483"/>
                          <a:ext cx="1427666" cy="103346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25400">
                          <a:solidFill>
                            <a:srgbClr val="FF0000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781" name="Text Box 59"/>
            <p:cNvSpPr txBox="1">
              <a:spLocks noChangeArrowheads="1"/>
            </p:cNvSpPr>
            <p:nvPr/>
          </p:nvSpPr>
          <p:spPr bwMode="auto">
            <a:xfrm>
              <a:off x="514350" y="2572208"/>
              <a:ext cx="4187601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>
                <a:buFontTx/>
                <a:buChar char="•"/>
              </a:pPr>
              <a:r>
                <a:rPr lang="en-GB" altLang="en-US" sz="2200"/>
                <a:t>For frequency data</a:t>
              </a:r>
            </a:p>
          </p:txBody>
        </p:sp>
      </p:grpSp>
      <p:sp>
        <p:nvSpPr>
          <p:cNvPr id="588860" name="Text Box 60"/>
          <p:cNvSpPr txBox="1">
            <a:spLocks noChangeArrowheads="1"/>
          </p:cNvSpPr>
          <p:nvPr/>
        </p:nvSpPr>
        <p:spPr bwMode="auto">
          <a:xfrm>
            <a:off x="510254" y="3334208"/>
            <a:ext cx="81454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2200" dirty="0"/>
              <a:t>For grouped data use the frequency data formula, taking each </a:t>
            </a:r>
            <a:r>
              <a:rPr lang="en-GB" altLang="en-US" sz="2400" i="1" dirty="0">
                <a:latin typeface="Times New Roman" panose="02020603050405020304" pitchFamily="18" charset="0"/>
              </a:rPr>
              <a:t>x</a:t>
            </a:r>
            <a:r>
              <a:rPr lang="en-GB" altLang="en-US" sz="2200" dirty="0"/>
              <a:t> to be the mid-point of the group.</a:t>
            </a:r>
          </a:p>
        </p:txBody>
      </p:sp>
      <p:sp>
        <p:nvSpPr>
          <p:cNvPr id="588861" name="Text Box 61"/>
          <p:cNvSpPr txBox="1">
            <a:spLocks noChangeArrowheads="1"/>
          </p:cNvSpPr>
          <p:nvPr/>
        </p:nvSpPr>
        <p:spPr bwMode="auto">
          <a:xfrm>
            <a:off x="973138" y="4053345"/>
            <a:ext cx="75628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9713" indent="-239713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 dirty="0"/>
              <a:t>( Remember that for ages, the group boundaries are not the same as with other data. )</a:t>
            </a:r>
          </a:p>
        </p:txBody>
      </p:sp>
      <p:sp>
        <p:nvSpPr>
          <p:cNvPr id="588862" name="Text Box 62"/>
          <p:cNvSpPr txBox="1">
            <a:spLocks noChangeArrowheads="1"/>
          </p:cNvSpPr>
          <p:nvPr/>
        </p:nvSpPr>
        <p:spPr bwMode="auto">
          <a:xfrm>
            <a:off x="339010" y="4883608"/>
            <a:ext cx="83597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altLang="en-US" sz="2200"/>
              <a:t>Calculator use:  Enter </a:t>
            </a:r>
            <a:r>
              <a:rPr lang="en-GB" altLang="en-US" sz="2400" i="1">
                <a:latin typeface="Times New Roman" panose="02020603050405020304" pitchFamily="18" charset="0"/>
              </a:rPr>
              <a:t>x</a:t>
            </a:r>
            <a:r>
              <a:rPr lang="en-GB" altLang="en-US" sz="2200"/>
              <a:t> and </a:t>
            </a:r>
            <a:r>
              <a:rPr lang="en-GB" altLang="en-US" sz="2400" i="1">
                <a:latin typeface="Times New Roman" panose="02020603050405020304" pitchFamily="18" charset="0"/>
              </a:rPr>
              <a:t>f</a:t>
            </a:r>
            <a:r>
              <a:rPr lang="en-GB" altLang="en-US" sz="2200"/>
              <a:t> values and use statistical functions to find the answer.</a:t>
            </a:r>
          </a:p>
        </p:txBody>
      </p:sp>
      <p:sp>
        <p:nvSpPr>
          <p:cNvPr id="588863" name="Text Box 63"/>
          <p:cNvSpPr txBox="1">
            <a:spLocks noChangeArrowheads="1"/>
          </p:cNvSpPr>
          <p:nvPr/>
        </p:nvSpPr>
        <p:spPr bwMode="auto">
          <a:xfrm>
            <a:off x="364410" y="5704345"/>
            <a:ext cx="8324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altLang="en-US" sz="2200"/>
              <a:t>Unless told otherwise, answers are given to </a:t>
            </a:r>
            <a:r>
              <a:rPr lang="en-GB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altLang="en-US" sz="2200"/>
              <a:t> s.f. </a:t>
            </a:r>
          </a:p>
        </p:txBody>
      </p:sp>
      <p:pic>
        <p:nvPicPr>
          <p:cNvPr id="588866" name="Picture 66" descr="1599742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488" y="5697995"/>
            <a:ext cx="72231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858" grpId="0"/>
      <p:bldP spid="588860" grpId="0"/>
      <p:bldP spid="588861" grpId="0"/>
      <p:bldP spid="588862" grpId="0"/>
      <p:bldP spid="5888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7" name="AutoShape 3"/>
          <p:cNvSpPr>
            <a:spLocks noChangeArrowheads="1"/>
          </p:cNvSpPr>
          <p:nvPr/>
        </p:nvSpPr>
        <p:spPr bwMode="auto">
          <a:xfrm flipH="1" flipV="1">
            <a:off x="8780463" y="152400"/>
            <a:ext cx="211137" cy="220663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b="0">
              <a:latin typeface="Times New Roman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10379" y="2552742"/>
            <a:ext cx="8034234" cy="1107996"/>
            <a:chOff x="810379" y="2552742"/>
            <a:chExt cx="8034234" cy="1107996"/>
          </a:xfrm>
        </p:grpSpPr>
        <p:sp>
          <p:nvSpPr>
            <p:cNvPr id="22" name="Rectangle 21"/>
            <p:cNvSpPr/>
            <p:nvPr/>
          </p:nvSpPr>
          <p:spPr bwMode="auto">
            <a:xfrm>
              <a:off x="4378181" y="2964426"/>
              <a:ext cx="2952033" cy="360161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" name="Rectangle 3"/>
            <p:cNvSpPr/>
            <p:nvPr/>
          </p:nvSpPr>
          <p:spPr bwMode="auto">
            <a:xfrm>
              <a:off x="6639354" y="2561872"/>
              <a:ext cx="926570" cy="391319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821" name="Text Box 10"/>
            <p:cNvSpPr txBox="1">
              <a:spLocks noChangeArrowheads="1"/>
            </p:cNvSpPr>
            <p:nvPr/>
          </p:nvSpPr>
          <p:spPr bwMode="auto">
            <a:xfrm>
              <a:off x="810379" y="2552742"/>
              <a:ext cx="8034234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/>
                <a:t>Copy and paste the tables below by using </a:t>
              </a:r>
              <a:r>
                <a:rPr lang="en-GB" altLang="en-US" sz="2200" dirty="0" err="1">
                  <a:solidFill>
                    <a:srgbClr val="FF0000"/>
                  </a:solidFill>
                </a:rPr>
                <a:t>Ctrl+C</a:t>
              </a:r>
              <a:r>
                <a:rPr lang="en-GB" altLang="en-US" sz="2200" dirty="0"/>
                <a:t> on the edge of each table, then </a:t>
              </a:r>
              <a:r>
                <a:rPr lang="en-GB" altLang="en-US" sz="2200" dirty="0">
                  <a:solidFill>
                    <a:srgbClr val="FF0000"/>
                  </a:solidFill>
                </a:rPr>
                <a:t>Paste Special, HTML </a:t>
              </a:r>
              <a:r>
                <a:rPr lang="en-GB" altLang="en-US" sz="2200" dirty="0"/>
                <a:t>in the Spreadsheet.</a:t>
              </a:r>
            </a:p>
          </p:txBody>
        </p:sp>
      </p:grpSp>
      <p:pic>
        <p:nvPicPr>
          <p:cNvPr id="34867" name="Picture 107" descr="30393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38" y="166688"/>
            <a:ext cx="1182687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89932" name="Group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670216"/>
              </p:ext>
            </p:extLst>
          </p:nvPr>
        </p:nvGraphicFramePr>
        <p:xfrm>
          <a:off x="986807" y="4266296"/>
          <a:ext cx="4797139" cy="914400"/>
        </p:xfrm>
        <a:graphic>
          <a:graphicData uri="http://schemas.openxmlformats.org/drawingml/2006/table">
            <a:tbl>
              <a:tblPr/>
              <a:tblGrid>
                <a:gridCol w="6860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43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60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43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60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8433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8603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 bwMode="auto">
          <a:xfrm>
            <a:off x="0" y="6887493"/>
            <a:ext cx="9144000" cy="0"/>
          </a:xfrm>
          <a:prstGeom prst="line">
            <a:avLst/>
          </a:prstGeom>
          <a:solidFill>
            <a:srgbClr val="FFFF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16747" y="1195788"/>
            <a:ext cx="856371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530225" indent="-530225">
              <a:buAutoNum type="arabicPeriod"/>
            </a:pPr>
            <a:r>
              <a:rPr lang="en-GB" altLang="en-US" sz="2200" dirty="0"/>
              <a:t>Open a new Excel Workbook, save it with a sensible name. Click + at the bottom where the sheets are named and right click, select rename to change the name of the first sheet to Means.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3240" y="5895698"/>
            <a:ext cx="7919883" cy="434356"/>
            <a:chOff x="103240" y="5895698"/>
            <a:chExt cx="7919883" cy="434356"/>
          </a:xfrm>
        </p:grpSpPr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103240" y="5899167"/>
              <a:ext cx="746268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/>
                <a:t>(If you get stuck you can click for a method)</a:t>
              </a:r>
            </a:p>
          </p:txBody>
        </p: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6624268" y="5895698"/>
              <a:ext cx="1398855" cy="430887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  <a:extLst/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>
                  <a:solidFill>
                    <a:srgbClr val="FF0000"/>
                  </a:solidFill>
                  <a:hlinkClick r:id="rId4" action="ppaction://hlinkfile"/>
                </a:rPr>
                <a:t>Solutions</a:t>
              </a:r>
              <a:endParaRPr lang="en-GB" altLang="en-US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4161" y="3624501"/>
            <a:ext cx="8396194" cy="449628"/>
            <a:chOff x="504161" y="3624501"/>
            <a:chExt cx="8396194" cy="449628"/>
          </a:xfrm>
        </p:grpSpPr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4892571" y="3624501"/>
              <a:ext cx="400778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/>
                <a:t>Use the function “Average”</a:t>
              </a: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504161" y="3643242"/>
              <a:ext cx="557212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530225" indent="-530225"/>
              <a:r>
                <a:rPr lang="en-GB" altLang="en-US" sz="2200" dirty="0"/>
                <a:t>(a)</a:t>
              </a:r>
              <a:endParaRPr lang="en-GB" altLang="en-US" sz="2400" dirty="0">
                <a:latin typeface="Times New Roman" panose="02020603050405020304" pitchFamily="18" charset="0"/>
              </a:endParaRPr>
            </a:p>
          </p:txBody>
        </p:sp>
      </p:grp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98868"/>
              </p:ext>
            </p:extLst>
          </p:nvPr>
        </p:nvGraphicFramePr>
        <p:xfrm>
          <a:off x="1099472" y="3611345"/>
          <a:ext cx="3699258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543">
                  <a:extLst>
                    <a:ext uri="{9D8B030D-6E8A-4147-A177-3AD203B41FA5}">
                      <a16:colId xmlns="" xmlns:a16="http://schemas.microsoft.com/office/drawing/2014/main" val="2100583695"/>
                    </a:ext>
                  </a:extLst>
                </a:gridCol>
                <a:gridCol w="616543">
                  <a:extLst>
                    <a:ext uri="{9D8B030D-6E8A-4147-A177-3AD203B41FA5}">
                      <a16:colId xmlns="" xmlns:a16="http://schemas.microsoft.com/office/drawing/2014/main" val="3097297329"/>
                    </a:ext>
                  </a:extLst>
                </a:gridCol>
                <a:gridCol w="616543">
                  <a:extLst>
                    <a:ext uri="{9D8B030D-6E8A-4147-A177-3AD203B41FA5}">
                      <a16:colId xmlns="" xmlns:a16="http://schemas.microsoft.com/office/drawing/2014/main" val="1534160505"/>
                    </a:ext>
                  </a:extLst>
                </a:gridCol>
                <a:gridCol w="616543">
                  <a:extLst>
                    <a:ext uri="{9D8B030D-6E8A-4147-A177-3AD203B41FA5}">
                      <a16:colId xmlns="" xmlns:a16="http://schemas.microsoft.com/office/drawing/2014/main" val="2006932007"/>
                    </a:ext>
                  </a:extLst>
                </a:gridCol>
                <a:gridCol w="616543">
                  <a:extLst>
                    <a:ext uri="{9D8B030D-6E8A-4147-A177-3AD203B41FA5}">
                      <a16:colId xmlns="" xmlns:a16="http://schemas.microsoft.com/office/drawing/2014/main" val="3858128411"/>
                    </a:ext>
                  </a:extLst>
                </a:gridCol>
                <a:gridCol w="616543">
                  <a:extLst>
                    <a:ext uri="{9D8B030D-6E8A-4147-A177-3AD203B41FA5}">
                      <a16:colId xmlns="" xmlns:a16="http://schemas.microsoft.com/office/drawing/2014/main" val="4138568589"/>
                    </a:ext>
                  </a:extLst>
                </a:gridCol>
              </a:tblGrid>
              <a:tr h="435339">
                <a:tc>
                  <a:txBody>
                    <a:bodyPr/>
                    <a:lstStyle/>
                    <a:p>
                      <a:r>
                        <a:rPr lang="en-GB" sz="2400" b="1" i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i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13030142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98130" y="4186641"/>
            <a:ext cx="8402225" cy="1497840"/>
            <a:chOff x="498130" y="4186641"/>
            <a:chExt cx="8402225" cy="1497840"/>
          </a:xfrm>
        </p:grpSpPr>
        <p:sp>
          <p:nvSpPr>
            <p:cNvPr id="34823" name="Text Box 12"/>
            <p:cNvSpPr txBox="1">
              <a:spLocks noChangeArrowheads="1"/>
            </p:cNvSpPr>
            <p:nvPr/>
          </p:nvSpPr>
          <p:spPr bwMode="auto">
            <a:xfrm>
              <a:off x="498130" y="4302231"/>
              <a:ext cx="599002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/>
                <a:t>(b)</a:t>
              </a: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986807" y="5253594"/>
              <a:ext cx="563746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/>
                <a:t>You will need another row in the table.</a:t>
              </a:r>
            </a:p>
          </p:txBody>
        </p:sp>
        <p:sp>
          <p:nvSpPr>
            <p:cNvPr id="26" name="Text Box 7"/>
            <p:cNvSpPr txBox="1">
              <a:spLocks noChangeArrowheads="1"/>
            </p:cNvSpPr>
            <p:nvPr/>
          </p:nvSpPr>
          <p:spPr bwMode="auto">
            <a:xfrm>
              <a:off x="5985900" y="4186641"/>
              <a:ext cx="2914455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r>
                <a:rPr lang="en-GB" altLang="en-US" sz="2200" dirty="0"/>
                <a:t>Don’t do any multiplying or adding yourself!</a:t>
              </a:r>
            </a:p>
          </p:txBody>
        </p:sp>
      </p:grp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16746" y="725478"/>
            <a:ext cx="1420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sz="2200" dirty="0"/>
              <a:t>Exercise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FFFFFF"/>
      </a:accent2>
      <a:accent3>
        <a:srgbClr val="FFFFFF"/>
      </a:accent3>
      <a:accent4>
        <a:srgbClr val="000000"/>
      </a:accent4>
      <a:accent5>
        <a:srgbClr val="FFFFFF"/>
      </a:accent5>
      <a:accent6>
        <a:srgbClr val="E7E7E7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99FF99"/>
      </a:lt1>
      <a:dk2>
        <a:srgbClr val="000000"/>
      </a:dk2>
      <a:lt2>
        <a:srgbClr val="808080"/>
      </a:lt2>
      <a:accent1>
        <a:srgbClr val="66CCFF"/>
      </a:accent1>
      <a:accent2>
        <a:srgbClr val="00CCFF"/>
      </a:accent2>
      <a:accent3>
        <a:srgbClr val="CAFFCA"/>
      </a:accent3>
      <a:accent4>
        <a:srgbClr val="000000"/>
      </a:accent4>
      <a:accent5>
        <a:srgbClr val="B8E2FF"/>
      </a:accent5>
      <a:accent6>
        <a:srgbClr val="00B9E7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3">
      <a:dk1>
        <a:srgbClr val="000000"/>
      </a:dk1>
      <a:lt1>
        <a:srgbClr val="99FF99"/>
      </a:lt1>
      <a:dk2>
        <a:srgbClr val="000000"/>
      </a:dk2>
      <a:lt2>
        <a:srgbClr val="808080"/>
      </a:lt2>
      <a:accent1>
        <a:srgbClr val="BBE0E3"/>
      </a:accent1>
      <a:accent2>
        <a:srgbClr val="00CCFF"/>
      </a:accent2>
      <a:accent3>
        <a:srgbClr val="CAFFCA"/>
      </a:accent3>
      <a:accent4>
        <a:srgbClr val="000000"/>
      </a:accent4>
      <a:accent5>
        <a:srgbClr val="DAEDEF"/>
      </a:accent5>
      <a:accent6>
        <a:srgbClr val="00B9E7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_Custom Design 4">
    <a:dk1>
      <a:srgbClr val="000000"/>
    </a:dk1>
    <a:lt1>
      <a:srgbClr val="99FF99"/>
    </a:lt1>
    <a:dk2>
      <a:srgbClr val="000000"/>
    </a:dk2>
    <a:lt2>
      <a:srgbClr val="808080"/>
    </a:lt2>
    <a:accent1>
      <a:srgbClr val="66CCFF"/>
    </a:accent1>
    <a:accent2>
      <a:srgbClr val="00CCFF"/>
    </a:accent2>
    <a:accent3>
      <a:srgbClr val="CAFFCA"/>
    </a:accent3>
    <a:accent4>
      <a:srgbClr val="000000"/>
    </a:accent4>
    <a:accent5>
      <a:srgbClr val="B8E2FF"/>
    </a:accent5>
    <a:accent6>
      <a:srgbClr val="00B9E7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7468</TotalTime>
  <Words>851</Words>
  <Application>Microsoft Office PowerPoint</Application>
  <PresentationFormat>On-screen Show (4:3)</PresentationFormat>
  <Paragraphs>172</Paragraphs>
  <Slides>13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Comic Sans MS</vt:lpstr>
      <vt:lpstr>Arial</vt:lpstr>
      <vt:lpstr>Wingdings</vt:lpstr>
      <vt:lpstr>Calibri</vt:lpstr>
      <vt:lpstr>Times New Roman</vt:lpstr>
      <vt:lpstr>Default Design</vt:lpstr>
      <vt:lpstr>1_Custom Design</vt:lpstr>
      <vt:lpstr>2_Custom Design</vt:lpstr>
      <vt:lpstr>Equation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</dc:title>
  <dc:creator>Christine Crisp</dc:creator>
  <cp:lastModifiedBy>Philip Yorke</cp:lastModifiedBy>
  <cp:revision>592</cp:revision>
  <dcterms:created xsi:type="dcterms:W3CDTF">2002-11-03T19:42:27Z</dcterms:created>
  <dcterms:modified xsi:type="dcterms:W3CDTF">2017-05-11T10:14:40Z</dcterms:modified>
</cp:coreProperties>
</file>